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4"/>
  </p:notesMasterIdLst>
  <p:sldIdLst>
    <p:sldId id="257" r:id="rId5"/>
    <p:sldId id="485" r:id="rId6"/>
    <p:sldId id="258" r:id="rId7"/>
    <p:sldId id="492" r:id="rId8"/>
    <p:sldId id="494" r:id="rId9"/>
    <p:sldId id="511" r:id="rId10"/>
    <p:sldId id="493" r:id="rId11"/>
    <p:sldId id="512" r:id="rId12"/>
    <p:sldId id="513" r:id="rId13"/>
    <p:sldId id="497" r:id="rId14"/>
    <p:sldId id="509" r:id="rId15"/>
    <p:sldId id="510" r:id="rId16"/>
    <p:sldId id="466" r:id="rId17"/>
    <p:sldId id="552" r:id="rId18"/>
    <p:sldId id="547" r:id="rId19"/>
    <p:sldId id="550" r:id="rId20"/>
    <p:sldId id="551" r:id="rId21"/>
    <p:sldId id="548" r:id="rId22"/>
    <p:sldId id="465" r:id="rId23"/>
    <p:sldId id="470" r:id="rId24"/>
    <p:sldId id="515" r:id="rId25"/>
    <p:sldId id="514" r:id="rId26"/>
    <p:sldId id="473" r:id="rId27"/>
    <p:sldId id="472" r:id="rId28"/>
    <p:sldId id="517" r:id="rId29"/>
    <p:sldId id="518" r:id="rId30"/>
    <p:sldId id="519" r:id="rId31"/>
    <p:sldId id="516" r:id="rId32"/>
    <p:sldId id="475" r:id="rId33"/>
    <p:sldId id="520" r:id="rId34"/>
    <p:sldId id="521" r:id="rId35"/>
    <p:sldId id="522" r:id="rId36"/>
    <p:sldId id="523" r:id="rId37"/>
    <p:sldId id="524" r:id="rId38"/>
    <p:sldId id="504" r:id="rId39"/>
    <p:sldId id="505" r:id="rId40"/>
    <p:sldId id="467" r:id="rId41"/>
    <p:sldId id="542" r:id="rId42"/>
    <p:sldId id="543" r:id="rId43"/>
    <p:sldId id="553" r:id="rId44"/>
    <p:sldId id="554" r:id="rId45"/>
    <p:sldId id="555" r:id="rId46"/>
    <p:sldId id="557" r:id="rId47"/>
    <p:sldId id="544" r:id="rId48"/>
    <p:sldId id="545" r:id="rId49"/>
    <p:sldId id="558" r:id="rId50"/>
    <p:sldId id="559" r:id="rId51"/>
    <p:sldId id="560" r:id="rId52"/>
    <p:sldId id="561" r:id="rId53"/>
    <p:sldId id="498" r:id="rId54"/>
    <p:sldId id="490" r:id="rId55"/>
    <p:sldId id="468" r:id="rId56"/>
    <p:sldId id="502" r:id="rId57"/>
    <p:sldId id="540" r:id="rId58"/>
    <p:sldId id="541" r:id="rId59"/>
    <p:sldId id="562" r:id="rId60"/>
    <p:sldId id="462" r:id="rId61"/>
    <p:sldId id="525" r:id="rId62"/>
    <p:sldId id="526" r:id="rId63"/>
    <p:sldId id="486" r:id="rId64"/>
    <p:sldId id="528" r:id="rId65"/>
    <p:sldId id="527" r:id="rId66"/>
    <p:sldId id="507" r:id="rId67"/>
    <p:sldId id="482" r:id="rId68"/>
    <p:sldId id="532" r:id="rId69"/>
    <p:sldId id="533" r:id="rId70"/>
    <p:sldId id="488" r:id="rId71"/>
    <p:sldId id="529" r:id="rId72"/>
    <p:sldId id="506" r:id="rId73"/>
    <p:sldId id="508" r:id="rId74"/>
    <p:sldId id="495" r:id="rId75"/>
    <p:sldId id="530" r:id="rId76"/>
    <p:sldId id="531" r:id="rId77"/>
    <p:sldId id="499" r:id="rId78"/>
    <p:sldId id="534" r:id="rId79"/>
    <p:sldId id="537" r:id="rId80"/>
    <p:sldId id="469" r:id="rId81"/>
    <p:sldId id="500" r:id="rId82"/>
    <p:sldId id="501" r:id="rId8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2F5"/>
    <a:srgbClr val="FFC66D"/>
    <a:srgbClr val="FFFFFF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9AB24-0C77-4C6A-B08C-20D2F907EE12}" v="1089" dt="2024-02-29T14:41:05.750"/>
    <p1510:client id="{2E40D07A-ABFF-B545-A957-5C7795C9D239}" v="523" dt="2024-02-29T13:44:48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6C3F2-C1FF-41E2-82AF-6CA00BE36D16}" type="datetimeFigureOut">
              <a:rPr lang="de-DE" smtClean="0"/>
              <a:t>12.06.2024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7A80-5EBD-4606-9736-554DD94C24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5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56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299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8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7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23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60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16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9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1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189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7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598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87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3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92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5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04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0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91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1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5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13249D4-FFF9-42D2-AE09-16DE27E01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5" indent="0" algn="ctr">
              <a:buNone/>
              <a:defRPr sz="2000"/>
            </a:lvl2pPr>
            <a:lvl3pPr marL="914349" indent="0" algn="ctr">
              <a:buNone/>
              <a:defRPr sz="1799"/>
            </a:lvl3pPr>
            <a:lvl4pPr marL="1371524" indent="0" algn="ctr">
              <a:buNone/>
              <a:defRPr sz="1600"/>
            </a:lvl4pPr>
            <a:lvl5pPr marL="1828698" indent="0" algn="ctr">
              <a:buNone/>
              <a:defRPr sz="1600"/>
            </a:lvl5pPr>
            <a:lvl6pPr marL="2285872" indent="0" algn="ctr">
              <a:buNone/>
              <a:defRPr sz="1600"/>
            </a:lvl6pPr>
            <a:lvl7pPr marL="2743047" indent="0" algn="ctr">
              <a:buNone/>
              <a:defRPr sz="1600"/>
            </a:lvl7pPr>
            <a:lvl8pPr marL="3200222" indent="0" algn="ctr">
              <a:buNone/>
              <a:defRPr sz="1600"/>
            </a:lvl8pPr>
            <a:lvl9pPr marL="3657396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E9C6296-41D7-4AFF-8DCD-F72657E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80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B36BD-5962-4A65-8D9A-072F1439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3B1D13-7A3A-533B-E27D-8B3E8623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2B4D6-C198-EE91-AFFA-EC22E03D2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F95A-E93E-4216-8FB2-7A5A5FF5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81314-0437-4C6F-9B9B-7AD11470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1382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AA9BF-8088-4A30-9EC5-817D2FAC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928DD-3C5A-4551-A2F3-2B77F0B1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127AA-9FFE-4E5B-8D09-C4813821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5BB9A4-7F06-9A10-ADB3-32869BE2C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6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5B4AC-5C26-4DBF-8137-5244250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3725D7-7307-4B3D-A2FC-FBA26520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28DEF-ADB0-4B7D-AB44-866430DBC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FF6D29-A30B-4BAE-9D2A-91E9327A8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E194CC-DA40-4BC2-A93D-F3A82B5D1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CF9ECC-3A8A-A42A-7125-D1A0795F2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8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92CBD-11AF-165B-4493-4B8802C85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F76132-384F-4C10-F7E5-147F2C85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19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64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F53CE4A-3A77-4DFF-B6B9-B228A4170953}"/>
              </a:ext>
            </a:extLst>
          </p:cNvPr>
          <p:cNvSpPr/>
          <p:nvPr/>
        </p:nvSpPr>
        <p:spPr>
          <a:xfrm>
            <a:off x="0" y="6721476"/>
            <a:ext cx="12192000" cy="1365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4B47C-BC8D-48BB-B2F4-24E85308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E1060-DF3B-4FA5-8010-2565A0DE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DA5846C-F20A-49BE-9D24-5CC989F67663}"/>
              </a:ext>
            </a:extLst>
          </p:cNvPr>
          <p:cNvSpPr/>
          <p:nvPr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B431E4-F838-E9C5-3610-6D89807AA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14" y="71397"/>
            <a:ext cx="977971" cy="22769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22B97-CB83-A3F2-9BA9-30B439022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922" y="6355937"/>
            <a:ext cx="2743276" cy="365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4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et Book" pitchFamily="2" charset="0"/>
          <a:ea typeface="+mj-ea"/>
          <a:cs typeface="+mj-cs"/>
        </a:defRPr>
      </a:lvl1pPr>
    </p:titleStyle>
    <p:bodyStyle>
      <a:lvl1pPr marL="0" indent="0" algn="l" defTabSz="914349" rtl="0" eaLnBrk="1" latinLnBrk="0" hangingPunct="1">
        <a:lnSpc>
          <a:spcPct val="90000"/>
        </a:lnSpc>
        <a:spcBef>
          <a:spcPts val="1000"/>
        </a:spcBef>
        <a:buClr>
          <a:srgbClr val="0078D1"/>
        </a:buClr>
        <a:buFont typeface="Wingdings" panose="05000000000000000000" pitchFamily="2" charset="2"/>
        <a:buNone/>
        <a:defRPr sz="2800" kern="1200">
          <a:solidFill>
            <a:schemeClr val="tx1"/>
          </a:solidFill>
          <a:latin typeface="Garet Book" pitchFamily="2" charset="0"/>
          <a:ea typeface="+mn-ea"/>
          <a:cs typeface="+mn-cs"/>
        </a:defRPr>
      </a:lvl1pPr>
      <a:lvl2pPr marL="35998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aret Book" pitchFamily="2" charset="0"/>
          <a:ea typeface="+mn-ea"/>
          <a:cs typeface="+mn-cs"/>
        </a:defRPr>
      </a:lvl2pPr>
      <a:lvl3pPr marL="611965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aret Book" pitchFamily="2" charset="0"/>
          <a:ea typeface="+mn-ea"/>
          <a:cs typeface="+mn-cs"/>
        </a:defRPr>
      </a:lvl3pPr>
      <a:lvl4pPr marL="89995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4pPr>
      <a:lvl5pPr marL="1187934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5pPr>
      <a:lvl6pPr marL="2514460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4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8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3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9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7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6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1.sv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68FA-4B1B-9EF9-833A-DBBDCA9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aret Heavy" pitchFamily="2" charset="77"/>
              </a:rPr>
              <a:t>React</a:t>
            </a:r>
            <a:r>
              <a:rPr lang="de-DE" b="1" dirty="0">
                <a:latin typeface="Garet Heavy" pitchFamily="2" charset="77"/>
              </a:rPr>
              <a:t> </a:t>
            </a:r>
            <a:r>
              <a:rPr lang="de-DE" b="1" dirty="0" err="1">
                <a:latin typeface="Garet Heavy" pitchFamily="2" charset="77"/>
              </a:rPr>
              <a:t>advanced</a:t>
            </a:r>
            <a:endParaRPr lang="de-DE" sz="1000" b="1" dirty="0">
              <a:latin typeface="Garet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61A1E-A0AD-195F-C0D7-892BC11D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42711"/>
          </a:xfrm>
        </p:spPr>
        <p:txBody>
          <a:bodyPr>
            <a:normAutofit lnSpcReduction="10000"/>
          </a:bodyPr>
          <a:lstStyle/>
          <a:p>
            <a:r>
              <a:rPr lang="de-DE" sz="3200" dirty="0" err="1"/>
              <a:t>ToDo</a:t>
            </a:r>
            <a:r>
              <a:rPr lang="de-DE" sz="3200" dirty="0"/>
              <a:t> Repo </a:t>
            </a:r>
            <a:r>
              <a:rPr lang="de-DE" sz="3200" dirty="0" err="1"/>
              <a:t>Url</a:t>
            </a:r>
            <a:endParaRPr lang="de-DE" sz="3200" dirty="0"/>
          </a:p>
          <a:p>
            <a:r>
              <a:rPr lang="de-DE" sz="3200" dirty="0"/>
              <a:t>14.06.2024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3A70F60-616E-9487-0D8B-244BA0E3D578}"/>
              </a:ext>
            </a:extLst>
          </p:cNvPr>
          <p:cNvSpPr txBox="1">
            <a:spLocks/>
          </p:cNvSpPr>
          <p:nvPr/>
        </p:nvSpPr>
        <p:spPr>
          <a:xfrm>
            <a:off x="831850" y="6072554"/>
            <a:ext cx="10515600" cy="31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Tim Fehrmann &amp; Leon Schwarzenberger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78283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E1D18-A68D-BCC5-CD06-AC79B0D3B0B1}"/>
              </a:ext>
            </a:extLst>
          </p:cNvPr>
          <p:cNvSpPr/>
          <p:nvPr/>
        </p:nvSpPr>
        <p:spPr>
          <a:xfrm>
            <a:off x="7975600" y="2787650"/>
            <a:ext cx="32702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7C648-CE0B-2D9A-CDF5-FF74C6F432BE}"/>
              </a:ext>
            </a:extLst>
          </p:cNvPr>
          <p:cNvSpPr/>
          <p:nvPr/>
        </p:nvSpPr>
        <p:spPr>
          <a:xfrm>
            <a:off x="2918460" y="2787650"/>
            <a:ext cx="387858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B6796-A5FC-48D4-1D1D-8B55D6562D78}"/>
              </a:ext>
            </a:extLst>
          </p:cNvPr>
          <p:cNvSpPr/>
          <p:nvPr/>
        </p:nvSpPr>
        <p:spPr>
          <a:xfrm>
            <a:off x="4472940" y="4282440"/>
            <a:ext cx="830580" cy="14706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51091-A902-F4D3-3933-0C73189F0791}"/>
              </a:ext>
            </a:extLst>
          </p:cNvPr>
          <p:cNvSpPr/>
          <p:nvPr/>
        </p:nvSpPr>
        <p:spPr>
          <a:xfrm>
            <a:off x="9601200" y="4270375"/>
            <a:ext cx="16446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81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</p:spTree>
    <p:extLst>
      <p:ext uri="{BB962C8B-B14F-4D97-AF65-F5344CB8AC3E}">
        <p14:creationId xmlns:p14="http://schemas.microsoft.com/office/powerpoint/2010/main" val="47226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7435EF-B54C-25F7-220D-5A0A1366F3D8}"/>
              </a:ext>
            </a:extLst>
          </p:cNvPr>
          <p:cNvSpPr/>
          <p:nvPr/>
        </p:nvSpPr>
        <p:spPr>
          <a:xfrm>
            <a:off x="2160494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Weniger Boilerplate: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Libraries &amp; Abstraction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D0666D-C7E5-4CCE-D077-DB930A0DA60E}"/>
              </a:ext>
            </a:extLst>
          </p:cNvPr>
          <p:cNvSpPr/>
          <p:nvPr/>
        </p:nvSpPr>
        <p:spPr>
          <a:xfrm>
            <a:off x="5925669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Code-Quality Tooling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EsLint &amp; Prettier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1E2B4C-FE37-A40A-90EB-F37735FA7685}"/>
              </a:ext>
            </a:extLst>
          </p:cNvPr>
          <p:cNvSpPr/>
          <p:nvPr/>
        </p:nvSpPr>
        <p:spPr>
          <a:xfrm>
            <a:off x="2160493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States korrekt einsetzen: Lokal vs Global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C214E6-E2BF-9780-81A8-EDBD40121295}"/>
              </a:ext>
            </a:extLst>
          </p:cNvPr>
          <p:cNvSpPr/>
          <p:nvPr/>
        </p:nvSpPr>
        <p:spPr>
          <a:xfrm>
            <a:off x="5925670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Performance kommt zuletzt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6520DC-D3B8-E9B9-D48D-32C68B0188CE}"/>
              </a:ext>
            </a:extLst>
          </p:cNvPr>
          <p:cNvSpPr txBox="1">
            <a:spLocks/>
          </p:cNvSpPr>
          <p:nvPr/>
        </p:nvSpPr>
        <p:spPr>
          <a:xfrm>
            <a:off x="2160493" y="1906160"/>
            <a:ext cx="7288305" cy="51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2000"/>
              <a:t>Meine Favoriten</a:t>
            </a:r>
          </a:p>
        </p:txBody>
      </p:sp>
    </p:spTree>
    <p:extLst>
      <p:ext uri="{BB962C8B-B14F-4D97-AF65-F5344CB8AC3E}">
        <p14:creationId xmlns:p14="http://schemas.microsoft.com/office/powerpoint/2010/main" val="166595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Css-Modules vs Styled-Components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1717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B42E2-40AD-D87F-415E-7ED35D96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brauchen wir </a:t>
            </a:r>
            <a:r>
              <a:rPr lang="de-DE" dirty="0" err="1"/>
              <a:t>styling</a:t>
            </a:r>
            <a:r>
              <a:rPr lang="de-DE" dirty="0"/>
              <a:t>?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EA03DF7B-1A2B-A401-9C6F-0CA2AADD9ED0}"/>
              </a:ext>
            </a:extLst>
          </p:cNvPr>
          <p:cNvSpPr/>
          <p:nvPr/>
        </p:nvSpPr>
        <p:spPr>
          <a:xfrm>
            <a:off x="5606796" y="3186684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AE2FC-567C-1C1B-B704-B05C5A4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57" y="1690688"/>
            <a:ext cx="3980843" cy="4515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14738-BB39-9B54-A2B5-7CBDA55C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006"/>
            <a:ext cx="3947918" cy="4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CSS-Modules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9D274-7A14-567C-AE5B-1F07B3BDAFBF}"/>
              </a:ext>
            </a:extLst>
          </p:cNvPr>
          <p:cNvSpPr txBox="1"/>
          <p:nvPr/>
        </p:nvSpPr>
        <p:spPr>
          <a:xfrm>
            <a:off x="838200" y="1527759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styles.module.css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2998113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Ein oder mehrere </a:t>
            </a:r>
            <a:r>
              <a:rPr lang="de-DE" dirty="0" err="1"/>
              <a:t>css</a:t>
            </a:r>
            <a:r>
              <a:rPr lang="de-DE" dirty="0"/>
              <a:t> Files, die Styles für verschiedene Klassen definieren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Objektnotation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Style in Komponente importieren und als </a:t>
            </a:r>
            <a:r>
              <a:rPr lang="de-DE" dirty="0" err="1"/>
              <a:t>className</a:t>
            </a:r>
            <a:r>
              <a:rPr lang="de-DE" dirty="0"/>
              <a:t> übergeben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25689-F609-A1FE-8D93-8C58E7E4F68E}"/>
              </a:ext>
            </a:extLst>
          </p:cNvPr>
          <p:cNvSpPr txBox="1"/>
          <p:nvPr/>
        </p:nvSpPr>
        <p:spPr>
          <a:xfrm>
            <a:off x="870858" y="5047212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können auch mehre </a:t>
            </a:r>
            <a:r>
              <a:rPr lang="de-DE" dirty="0" err="1"/>
              <a:t>Styleklassen</a:t>
            </a:r>
            <a:r>
              <a:rPr lang="de-DE" dirty="0"/>
              <a:t> übergeben werden: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5E3397-DF4C-F2BD-72A3-1B2BCFD9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1964229"/>
            <a:ext cx="243840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background-color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blue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white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E58E27-8541-8038-E24D-B37457AB9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3586783"/>
            <a:ext cx="5442856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'.styles.module.css'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BE9262-07C4-248B-55D0-BC871336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2" y="5430423"/>
            <a:ext cx="507274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.primaryButton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.largeButton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5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Inline SX-Styling mit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Styling wird direkt als </a:t>
            </a:r>
            <a:r>
              <a:rPr lang="de-DE" dirty="0" err="1"/>
              <a:t>sx-Prop</a:t>
            </a:r>
            <a:r>
              <a:rPr lang="de-DE" dirty="0"/>
              <a:t> der Komponente übergeben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Zusätzliche </a:t>
            </a:r>
            <a:r>
              <a:rPr lang="de-DE" dirty="0" err="1"/>
              <a:t>sx-Props</a:t>
            </a:r>
            <a:r>
              <a:rPr lang="de-DE" dirty="0"/>
              <a:t> können auch von außerhalb übergeben werden 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Können teilweise auch direkt übergeben werden: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Clr>
                <a:srgbClr val="5E42F5"/>
              </a:buClr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194CCB-9038-DCB6-7375-F3B1886C5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2343"/>
            <a:ext cx="448491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Box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zIndex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-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position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'absolute'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url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)`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...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F754AE-FE52-5547-1C4F-5388F6FE7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831" y="3967457"/>
            <a:ext cx="225334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/&gt;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MyButton.tsx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werden als </a:t>
            </a:r>
            <a:r>
              <a:rPr lang="de-DE" dirty="0" err="1"/>
              <a:t>const</a:t>
            </a:r>
            <a:r>
              <a:rPr lang="de-DE" dirty="0"/>
              <a:t> definiert</a:t>
            </a:r>
          </a:p>
          <a:p>
            <a:pPr lvl="1">
              <a:buClr>
                <a:srgbClr val="5E42F5"/>
              </a:buClr>
            </a:pPr>
            <a:r>
              <a:rPr lang="de-DE" dirty="0"/>
              <a:t>(gleiche, oder </a:t>
            </a:r>
            <a:r>
              <a:rPr lang="de-DE" dirty="0" err="1"/>
              <a:t>seperate</a:t>
            </a:r>
            <a:r>
              <a:rPr lang="de-DE" dirty="0"/>
              <a:t> Datei)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Mit und ohne Interface möglich</a:t>
            </a:r>
          </a:p>
          <a:p>
            <a:pPr lvl="1">
              <a:buClr>
                <a:srgbClr val="5E42F5"/>
              </a:buClr>
            </a:pPr>
            <a:r>
              <a:rPr lang="de-DE" dirty="0">
                <a:sym typeface="Wingdings" panose="05000000000000000000" pitchFamily="2" charset="2"/>
              </a:rPr>
              <a:t> Erlaubt eigene Properties, um dynamisch zu stylen</a:t>
            </a:r>
            <a:endParaRPr lang="de-DE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09A2B7-CA9B-FC73-1E1B-59F3B1AD4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" y="2010454"/>
            <a:ext cx="632460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/material/Button'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extends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?: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)(({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}) =&gt; 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?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primary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9876AA"/>
                </a:solidFill>
                <a:latin typeface="Arial Unicode MS"/>
              </a:rPr>
              <a:t>		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secondary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6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171A02-6FC8-A30F-146F-68257F767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530598"/>
              </p:ext>
            </p:extLst>
          </p:nvPr>
        </p:nvGraphicFramePr>
        <p:xfrm>
          <a:off x="163285" y="561984"/>
          <a:ext cx="11811001" cy="540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454494736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409425115"/>
                    </a:ext>
                  </a:extLst>
                </a:gridCol>
                <a:gridCol w="3494315">
                  <a:extLst>
                    <a:ext uri="{9D8B030D-6E8A-4147-A177-3AD203B41FA5}">
                      <a16:colId xmlns:a16="http://schemas.microsoft.com/office/drawing/2014/main" val="3779576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453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CSS-Modules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Inline SX-Styling (MUI)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styled-components</a:t>
                      </a:r>
                      <a:r>
                        <a:rPr lang="de-DE" sz="1800" dirty="0"/>
                        <a:t> (MUI)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2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CSS-Dateien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Inline in Komponente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Als </a:t>
                      </a:r>
                      <a:r>
                        <a:rPr lang="de-DE" sz="1800" dirty="0" err="1">
                          <a:effectLst/>
                        </a:rPr>
                        <a:t>const</a:t>
                      </a:r>
                      <a:r>
                        <a:rPr lang="de-DE" sz="1800" dirty="0">
                          <a:effectLst/>
                        </a:rPr>
                        <a:t> mit </a:t>
                      </a:r>
                      <a:r>
                        <a:rPr lang="de-DE" sz="1800" dirty="0" err="1">
                          <a:effectLst/>
                        </a:rPr>
                        <a:t>styled</a:t>
                      </a:r>
                      <a:r>
                        <a:rPr lang="de-DE" sz="1800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7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Lokalität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Global (durch Klassennamen)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 pro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Lokal pro Komponente oder global durch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Verwendung von Variablen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Dynamisches Styling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 err="1">
                          <a:effectLst/>
                        </a:rPr>
                        <a:t>Mui</a:t>
                      </a:r>
                      <a:r>
                        <a:rPr lang="de-DE" sz="1800" dirty="0">
                          <a:effectLst/>
                        </a:rPr>
                        <a:t>-spezifisch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11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Wiederverwendung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0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Code-Lesbarkeit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Viele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Schnell unübersichtlich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274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1A1551-D8A0-8713-8DA7-F8066D429693}"/>
              </a:ext>
            </a:extLst>
          </p:cNvPr>
          <p:cNvSpPr txBox="1"/>
          <p:nvPr/>
        </p:nvSpPr>
        <p:spPr>
          <a:xfrm>
            <a:off x="163285" y="5867771"/>
            <a:ext cx="105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Tipp: </a:t>
            </a:r>
            <a:r>
              <a:rPr lang="de-DE" dirty="0"/>
              <a:t>im Projekt möglichst einheitlicher Stil</a:t>
            </a:r>
            <a:br>
              <a:rPr lang="de-DE" dirty="0"/>
            </a:br>
            <a:r>
              <a:rPr lang="de-DE" dirty="0"/>
              <a:t>z.B.: bis zu drei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als inline SX-</a:t>
            </a:r>
            <a:r>
              <a:rPr lang="de-DE" dirty="0" err="1"/>
              <a:t>Prop</a:t>
            </a:r>
            <a:r>
              <a:rPr lang="de-DE" dirty="0"/>
              <a:t>, ansonsten </a:t>
            </a:r>
            <a:r>
              <a:rPr lang="de-DE" dirty="0" err="1"/>
              <a:t>Styled-Component</a:t>
            </a:r>
            <a:endParaRPr lang="de-DE" dirty="0"/>
          </a:p>
        </p:txBody>
      </p:sp>
      <p:pic>
        <p:nvPicPr>
          <p:cNvPr id="5" name="Graphic 4" descr="Badge Cross outline">
            <a:extLst>
              <a:ext uri="{FF2B5EF4-FFF2-40B4-BE49-F238E27FC236}">
                <a16:creationId xmlns:a16="http://schemas.microsoft.com/office/drawing/2014/main" id="{0BF972D2-E65E-19C2-CF68-BDC6D4A1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8" y="3473550"/>
            <a:ext cx="468086" cy="468086"/>
          </a:xfrm>
          <a:prstGeom prst="rect">
            <a:avLst/>
          </a:prstGeom>
        </p:spPr>
      </p:pic>
      <p:pic>
        <p:nvPicPr>
          <p:cNvPr id="7" name="Graphic 6" descr="Badge Tick1 outline">
            <a:extLst>
              <a:ext uri="{FF2B5EF4-FFF2-40B4-BE49-F238E27FC236}">
                <a16:creationId xmlns:a16="http://schemas.microsoft.com/office/drawing/2014/main" id="{DB40CA1A-058A-2323-1FF8-CE5A7C5C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2013857"/>
            <a:ext cx="468086" cy="468086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0FAF5B-F493-74EA-4770-71BCD3151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013857"/>
            <a:ext cx="468086" cy="468086"/>
          </a:xfrm>
          <a:prstGeom prst="rect">
            <a:avLst/>
          </a:prstGeom>
        </p:spPr>
      </p:pic>
      <p:pic>
        <p:nvPicPr>
          <p:cNvPr id="9" name="Graphic 8" descr="Badge Tick1 outline">
            <a:extLst>
              <a:ext uri="{FF2B5EF4-FFF2-40B4-BE49-F238E27FC236}">
                <a16:creationId xmlns:a16="http://schemas.microsoft.com/office/drawing/2014/main" id="{EE817B0B-2138-3936-5683-426516F2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4211964"/>
            <a:ext cx="468086" cy="468086"/>
          </a:xfrm>
          <a:prstGeom prst="rect">
            <a:avLst/>
          </a:prstGeom>
        </p:spPr>
      </p:pic>
      <p:pic>
        <p:nvPicPr>
          <p:cNvPr id="10" name="Graphic 9" descr="Badge Tick1 outline">
            <a:extLst>
              <a:ext uri="{FF2B5EF4-FFF2-40B4-BE49-F238E27FC236}">
                <a16:creationId xmlns:a16="http://schemas.microsoft.com/office/drawing/2014/main" id="{7D3BF5ED-AC13-5BF8-E39E-54ECA71D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013857"/>
            <a:ext cx="468086" cy="468086"/>
          </a:xfrm>
          <a:prstGeom prst="rect">
            <a:avLst/>
          </a:prstGeom>
        </p:spPr>
      </p:pic>
      <p:pic>
        <p:nvPicPr>
          <p:cNvPr id="11" name="Graphic 10" descr="Badge Tick1 outline">
            <a:extLst>
              <a:ext uri="{FF2B5EF4-FFF2-40B4-BE49-F238E27FC236}">
                <a16:creationId xmlns:a16="http://schemas.microsoft.com/office/drawing/2014/main" id="{875DCDBB-5137-EE45-9363-5AF8BA63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682322"/>
            <a:ext cx="468086" cy="468086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912135F9-2B5B-8FC5-228D-B26B68D3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682322"/>
            <a:ext cx="468086" cy="468086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3886C897-5347-25F3-33EA-8D25EB973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111" y="3328483"/>
            <a:ext cx="468086" cy="468086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3AD5EAB6-38D9-0341-7418-A1555989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2682322"/>
            <a:ext cx="468086" cy="468086"/>
          </a:xfrm>
          <a:prstGeom prst="rect">
            <a:avLst/>
          </a:prstGeom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5F63D128-EF63-0AEC-F10C-12F7A9C8E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113" y="3328483"/>
            <a:ext cx="468086" cy="468086"/>
          </a:xfrm>
          <a:prstGeom prst="rect">
            <a:avLst/>
          </a:prstGeom>
        </p:spPr>
      </p:pic>
      <p:pic>
        <p:nvPicPr>
          <p:cNvPr id="16" name="Graphic 15" descr="Badge Tick1 outline">
            <a:extLst>
              <a:ext uri="{FF2B5EF4-FFF2-40B4-BE49-F238E27FC236}">
                <a16:creationId xmlns:a16="http://schemas.microsoft.com/office/drawing/2014/main" id="{49035467-2A19-7285-8C38-DA7F595EB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5011846"/>
            <a:ext cx="468086" cy="468086"/>
          </a:xfrm>
          <a:prstGeom prst="rect">
            <a:avLst/>
          </a:prstGeom>
        </p:spPr>
      </p:pic>
      <p:pic>
        <p:nvPicPr>
          <p:cNvPr id="17" name="Graphic 16" descr="Badge Cross outline">
            <a:extLst>
              <a:ext uri="{FF2B5EF4-FFF2-40B4-BE49-F238E27FC236}">
                <a16:creationId xmlns:a16="http://schemas.microsoft.com/office/drawing/2014/main" id="{AFD1C01C-5FF5-7163-81B2-CDCAE49F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855037"/>
            <a:ext cx="468086" cy="468086"/>
          </a:xfrm>
          <a:prstGeom prst="rect">
            <a:avLst/>
          </a:prstGeom>
        </p:spPr>
      </p:pic>
      <p:pic>
        <p:nvPicPr>
          <p:cNvPr id="18" name="Graphic 17" descr="Badge Cross outline">
            <a:extLst>
              <a:ext uri="{FF2B5EF4-FFF2-40B4-BE49-F238E27FC236}">
                <a16:creationId xmlns:a16="http://schemas.microsoft.com/office/drawing/2014/main" id="{82FA976E-1C8E-CF2F-D3BD-E2D42D61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211964"/>
            <a:ext cx="468086" cy="468086"/>
          </a:xfrm>
          <a:prstGeom prst="rect">
            <a:avLst/>
          </a:prstGeom>
        </p:spPr>
      </p:pic>
      <p:pic>
        <p:nvPicPr>
          <p:cNvPr id="19" name="Graphic 18" descr="Badge Tick1 outline">
            <a:extLst>
              <a:ext uri="{FF2B5EF4-FFF2-40B4-BE49-F238E27FC236}">
                <a16:creationId xmlns:a16="http://schemas.microsoft.com/office/drawing/2014/main" id="{70D7DA7C-ADFE-1C67-6753-768749AF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4211964"/>
            <a:ext cx="468086" cy="468086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39146191-18AC-405F-4F52-2FEED0BC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4855037"/>
            <a:ext cx="468086" cy="4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71159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ter image description here">
            <a:extLst>
              <a:ext uri="{FF2B5EF4-FFF2-40B4-BE49-F238E27FC236}">
                <a16:creationId xmlns:a16="http://schemas.microsoft.com/office/drawing/2014/main" id="{C605B0FC-4541-2563-E619-AE77BE4F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770213-314D-01F3-4BAB-D53A5442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907" y="3824217"/>
            <a:ext cx="2022186" cy="415276"/>
          </a:xfrm>
        </p:spPr>
        <p:txBody>
          <a:bodyPr>
            <a:normAutofit lnSpcReduction="10000"/>
          </a:bodyPr>
          <a:lstStyle/>
          <a:p>
            <a:pPr algn="ctr"/>
            <a:r>
              <a:rPr lang="de-DE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01805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</p:spTree>
    <p:extLst>
      <p:ext uri="{BB962C8B-B14F-4D97-AF65-F5344CB8AC3E}">
        <p14:creationId xmlns:p14="http://schemas.microsoft.com/office/powerpoint/2010/main" val="286726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55996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8" name="Picture 4" descr="OpenAPI Specification v3.0.3 ...">
            <a:extLst>
              <a:ext uri="{FF2B5EF4-FFF2-40B4-BE49-F238E27FC236}">
                <a16:creationId xmlns:a16="http://schemas.microsoft.com/office/drawing/2014/main" id="{0534600B-3E95-5012-76B3-23125ADC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7" y="891141"/>
            <a:ext cx="2394853" cy="7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A47661E-2B20-75AD-4A35-C975137DD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793" y="2492520"/>
            <a:ext cx="5067300" cy="23050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438534-D578-30EE-E395-1AFB1B59F05E}"/>
              </a:ext>
            </a:extLst>
          </p:cNvPr>
          <p:cNvSpPr txBox="1"/>
          <p:nvPr/>
        </p:nvSpPr>
        <p:spPr>
          <a:xfrm>
            <a:off x="10117155" y="4714634"/>
            <a:ext cx="1914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/>
              <a:t>https://editor.swagger.io/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281930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Rule of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C6FD1-4B32-FDAB-4A02-F121C22E7A59}"/>
              </a:ext>
            </a:extLst>
          </p:cNvPr>
          <p:cNvSpPr txBox="1"/>
          <p:nvPr/>
        </p:nvSpPr>
        <p:spPr>
          <a:xfrm>
            <a:off x="1463963" y="3198167"/>
            <a:ext cx="926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/>
              <a:t>„Jede Api Definition ist besser als keine Api Definition“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9530-E9C0-B0EE-FE3B-C041AD56E203}"/>
              </a:ext>
            </a:extLst>
          </p:cNvPr>
          <p:cNvSpPr txBox="1"/>
          <p:nvPr/>
        </p:nvSpPr>
        <p:spPr>
          <a:xfrm>
            <a:off x="7153563" y="3659832"/>
            <a:ext cx="347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/>
              <a:t>- Tim Fehrmann, 08.04.2024</a:t>
            </a:r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40AB7876-33F7-FFE6-E594-7BE82809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4183" y="48124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</p:spTree>
    <p:extLst>
      <p:ext uri="{BB962C8B-B14F-4D97-AF65-F5344CB8AC3E}">
        <p14:creationId xmlns:p14="http://schemas.microsoft.com/office/powerpoint/2010/main" val="293588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214126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 dirty="0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API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Get all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application/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json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76657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HttpGet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SwaggerOperationSummary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 dirty="0">
                <a:solidFill>
                  <a:srgbClr val="629755"/>
                </a:solidFill>
                <a:effectLst/>
                <a:latin typeface="JetBrains Mono"/>
              </a:rPr>
              <a:t>Get all </a:t>
            </a:r>
            <a:r>
              <a:rPr lang="en-US" sz="1400" i="1" dirty="0" err="1">
                <a:solidFill>
                  <a:srgbClr val="629755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ActionResult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&lt;List&lt;string&gt;&gt; </a:t>
            </a:r>
            <a:r>
              <a:rPr lang="en-US" sz="1400" dirty="0" err="1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 dirty="0" err="1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 dirty="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);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195342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[HttpGet]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[SwaggerOperationSummary(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Get all Pokemon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ActionResult&lt;List&lt;string&gt;&gt;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(pokemon);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23" name="Graphic 22" descr="Gauge with solid fill">
            <a:extLst>
              <a:ext uri="{FF2B5EF4-FFF2-40B4-BE49-F238E27FC236}">
                <a16:creationId xmlns:a16="http://schemas.microsoft.com/office/drawing/2014/main" id="{7C8D5999-DF15-CACA-BAF1-DF33AA04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4201" y="1345647"/>
            <a:ext cx="914400" cy="914400"/>
          </a:xfrm>
          <a:prstGeom prst="rect">
            <a:avLst/>
          </a:prstGeom>
        </p:spPr>
      </p:pic>
      <p:pic>
        <p:nvPicPr>
          <p:cNvPr id="25" name="Graphic 24" descr="Speedometer Middle with solid fill">
            <a:extLst>
              <a:ext uri="{FF2B5EF4-FFF2-40B4-BE49-F238E27FC236}">
                <a16:creationId xmlns:a16="http://schemas.microsoft.com/office/drawing/2014/main" id="{F2479A04-5640-1692-75D7-EEF6C600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455" y="1345647"/>
            <a:ext cx="914400" cy="914400"/>
          </a:xfrm>
          <a:prstGeom prst="rect">
            <a:avLst/>
          </a:prstGeom>
        </p:spPr>
      </p:pic>
      <p:pic>
        <p:nvPicPr>
          <p:cNvPr id="27" name="Graphic 26" descr="Speedometer Low with solid fill">
            <a:extLst>
              <a:ext uri="{FF2B5EF4-FFF2-40B4-BE49-F238E27FC236}">
                <a16:creationId xmlns:a16="http://schemas.microsoft.com/office/drawing/2014/main" id="{BA04AA2B-DA71-1BB2-9494-12CB49AD5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737" y="1345647"/>
            <a:ext cx="914400" cy="9144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A91729-191A-D56F-E617-1D515EC833B3}"/>
              </a:ext>
            </a:extLst>
          </p:cNvPr>
          <p:cNvSpPr txBox="1">
            <a:spLocks/>
          </p:cNvSpPr>
          <p:nvPr/>
        </p:nvSpPr>
        <p:spPr>
          <a:xfrm>
            <a:off x="126741" y="1688419"/>
            <a:ext cx="101574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/>
              <a:t>Speed: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62619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289583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78DF1-CFDE-4416-6BE1-274992E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95405-68DF-F027-C948-F51DABF9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Projektvorstellung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Css-modules vs styled-components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Api-Generierung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Global State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React Hooks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0584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CC9F7D0-F0EA-8BA8-FC31-8B55B0F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4498" y="4141020"/>
            <a:ext cx="914400" cy="914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A80BC2-17A8-B551-1DAB-78C0CD59A08F}"/>
              </a:ext>
            </a:extLst>
          </p:cNvPr>
          <p:cNvSpPr txBox="1">
            <a:spLocks/>
          </p:cNvSpPr>
          <p:nvPr/>
        </p:nvSpPr>
        <p:spPr>
          <a:xfrm>
            <a:off x="7409836" y="5055418"/>
            <a:ext cx="2944127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Http-Client Api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  <p:pic>
        <p:nvPicPr>
          <p:cNvPr id="7178" name="Picture 10" descr="Simplifying API Requests in React with ...">
            <a:extLst>
              <a:ext uri="{FF2B5EF4-FFF2-40B4-BE49-F238E27FC236}">
                <a16:creationId xmlns:a16="http://schemas.microsoft.com/office/drawing/2014/main" id="{4C5B5C6C-9BB0-7051-B718-9B444F14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6" y="4112160"/>
            <a:ext cx="960328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FE94F3-F16D-9DAF-01EE-D8B553405A98}"/>
              </a:ext>
            </a:extLst>
          </p:cNvPr>
          <p:cNvSpPr txBox="1">
            <a:spLocks/>
          </p:cNvSpPr>
          <p:nvPr/>
        </p:nvSpPr>
        <p:spPr>
          <a:xfrm>
            <a:off x="2106568" y="5014461"/>
            <a:ext cx="2000723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Rtk-query</a:t>
            </a:r>
          </a:p>
        </p:txBody>
      </p:sp>
      <p:sp>
        <p:nvSpPr>
          <p:cNvPr id="37" name="Plus Sign 36">
            <a:extLst>
              <a:ext uri="{FF2B5EF4-FFF2-40B4-BE49-F238E27FC236}">
                <a16:creationId xmlns:a16="http://schemas.microsoft.com/office/drawing/2014/main" id="{6405A5BD-FF4B-4D25-4860-D5E76EB1661B}"/>
              </a:ext>
            </a:extLst>
          </p:cNvPr>
          <p:cNvSpPr/>
          <p:nvPr/>
        </p:nvSpPr>
        <p:spPr>
          <a:xfrm>
            <a:off x="3926090" y="4202174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74FE25BB-6882-915D-1506-3C1C249DD61C}"/>
              </a:ext>
            </a:extLst>
          </p:cNvPr>
          <p:cNvSpPr/>
          <p:nvPr/>
        </p:nvSpPr>
        <p:spPr>
          <a:xfrm>
            <a:off x="6507923" y="418974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9" name="Picture 6" descr="OAI/OpenAPI-Specification · GitHub">
            <a:extLst>
              <a:ext uri="{FF2B5EF4-FFF2-40B4-BE49-F238E27FC236}">
                <a16:creationId xmlns:a16="http://schemas.microsoft.com/office/drawing/2014/main" id="{97BA26C9-99DC-0268-CBD5-B5833F7D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39" y="4505558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Paper with solid fill">
            <a:extLst>
              <a:ext uri="{FF2B5EF4-FFF2-40B4-BE49-F238E27FC236}">
                <a16:creationId xmlns:a16="http://schemas.microsoft.com/office/drawing/2014/main" id="{41C7D0A3-A3D9-8CD1-144F-81378E686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788" y="4166673"/>
            <a:ext cx="914400" cy="914400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AE0B439-7088-9085-E106-335B5DDCEF26}"/>
              </a:ext>
            </a:extLst>
          </p:cNvPr>
          <p:cNvSpPr txBox="1">
            <a:spLocks/>
          </p:cNvSpPr>
          <p:nvPr/>
        </p:nvSpPr>
        <p:spPr>
          <a:xfrm>
            <a:off x="4183835" y="5055418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76300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</p:spTree>
    <p:extLst>
      <p:ext uri="{BB962C8B-B14F-4D97-AF65-F5344CB8AC3E}">
        <p14:creationId xmlns:p14="http://schemas.microsoft.com/office/powerpoint/2010/main" val="416826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</p:spTree>
    <p:extLst>
      <p:ext uri="{BB962C8B-B14F-4D97-AF65-F5344CB8AC3E}">
        <p14:creationId xmlns:p14="http://schemas.microsoft.com/office/powerpoint/2010/main" val="405561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654499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emptyApi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pokemonApi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 dirty="0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build.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 dirty="0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'/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CC7832"/>
              </a:solidFill>
              <a:latin typeface="JetBrains Mono"/>
            </a:endParaRPr>
          </a:p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347280" y="2321221"/>
            <a:ext cx="1409123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409459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1465592" y="233614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"ToDo 1.1"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"Run command below"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5E8F1-FB50-3D3E-C511-633A89A83827}"/>
              </a:ext>
            </a:extLst>
          </p:cNvPr>
          <p:cNvSpPr txBox="1"/>
          <p:nvPr/>
        </p:nvSpPr>
        <p:spPr>
          <a:xfrm>
            <a:off x="1465590" y="3063579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login-mutation from generated pokemonApi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C43C-8AEC-E960-A660-8A40D761E34E}"/>
              </a:ext>
            </a:extLst>
          </p:cNvPr>
          <p:cNvSpPr txBox="1"/>
          <p:nvPr/>
        </p:nvSpPr>
        <p:spPr>
          <a:xfrm>
            <a:off x="1465588" y="377782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81985-68A6-520F-D7EA-4CE2C076619B}"/>
              </a:ext>
            </a:extLst>
          </p:cNvPr>
          <p:cNvSpPr txBox="1"/>
          <p:nvPr/>
        </p:nvSpPr>
        <p:spPr>
          <a:xfrm>
            <a:off x="1465592" y="4516491"/>
            <a:ext cx="90858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9194447" y="2442126"/>
            <a:ext cx="1346012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8C7633-B73C-6F86-E6B8-058430CD3BCA}"/>
              </a:ext>
            </a:extLst>
          </p:cNvPr>
          <p:cNvSpPr txBox="1">
            <a:spLocks/>
          </p:cNvSpPr>
          <p:nvPr/>
        </p:nvSpPr>
        <p:spPr>
          <a:xfrm>
            <a:off x="9097505" y="3177615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2CF0CD-0348-9433-1B24-32F47D74ECC7}"/>
              </a:ext>
            </a:extLst>
          </p:cNvPr>
          <p:cNvSpPr txBox="1">
            <a:spLocks/>
          </p:cNvSpPr>
          <p:nvPr/>
        </p:nvSpPr>
        <p:spPr>
          <a:xfrm>
            <a:off x="9097505" y="3912011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337FB8-8248-C162-577A-3202A23DF851}"/>
              </a:ext>
            </a:extLst>
          </p:cNvPr>
          <p:cNvSpPr txBox="1">
            <a:spLocks/>
          </p:cNvSpPr>
          <p:nvPr/>
        </p:nvSpPr>
        <p:spPr>
          <a:xfrm>
            <a:off x="9086509" y="4627694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</p:spTree>
    <p:extLst>
      <p:ext uri="{BB962C8B-B14F-4D97-AF65-F5344CB8AC3E}">
        <p14:creationId xmlns:p14="http://schemas.microsoft.com/office/powerpoint/2010/main" val="372428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">
            <a:extLst>
              <a:ext uri="{FF2B5EF4-FFF2-40B4-BE49-F238E27FC236}">
                <a16:creationId xmlns:a16="http://schemas.microsoft.com/office/drawing/2014/main" id="{03605986-8095-81F4-8775-F9D86E565D95}"/>
              </a:ext>
            </a:extLst>
          </p:cNvPr>
          <p:cNvSpPr txBox="1"/>
          <p:nvPr/>
        </p:nvSpPr>
        <p:spPr>
          <a:xfrm>
            <a:off x="1772426" y="4958265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login({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 email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password }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EC590F56-3261-6D01-4404-377973FC0D4F}"/>
              </a:ext>
            </a:extLst>
          </p:cNvPr>
          <p:cNvSpPr txBox="1"/>
          <p:nvPr/>
        </p:nvSpPr>
        <p:spPr>
          <a:xfrm>
            <a:off x="1772426" y="3955867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{loginIsLoading ?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&lt;ResponsiveLoadingBackdrop /&gt;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8C6DCBBB-5732-4913-D57C-76861B1A218C}"/>
              </a:ext>
            </a:extLst>
          </p:cNvPr>
          <p:cNvSpPr txBox="1"/>
          <p:nvPr/>
        </p:nvSpPr>
        <p:spPr>
          <a:xfrm>
            <a:off x="1772425" y="2965128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 Mutation from generated pokemonApi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[login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loginData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loginIsLoading}]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usePostLoginMutation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772424" y="1974389"/>
            <a:ext cx="825011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1">
                    <a:lumMod val="75000"/>
                  </a:schemeClr>
                </a:solidFill>
              </a:rPr>
              <a:t>techlabor_trainings_react_advanced\frontend&gt; </a:t>
            </a:r>
            <a:r>
              <a:rPr lang="de-DE">
                <a:solidFill>
                  <a:srgbClr val="FFFF00"/>
                </a:solidFill>
              </a:rPr>
              <a:t>yarn codegen</a:t>
            </a:r>
          </a:p>
          <a:p>
            <a:endParaRPr lang="de-DE">
              <a:solidFill>
                <a:srgbClr val="FFFF00"/>
              </a:solidFill>
            </a:endParaRPr>
          </a:p>
        </p:txBody>
      </p:sp>
      <p:sp>
        <p:nvSpPr>
          <p:cNvPr id="12" name="ToDo 1.4 Show">
            <a:extLst>
              <a:ext uri="{FF2B5EF4-FFF2-40B4-BE49-F238E27FC236}">
                <a16:creationId xmlns:a16="http://schemas.microsoft.com/office/drawing/2014/main" id="{F531C3B6-FB91-6D22-1535-BBB959354602}"/>
              </a:ext>
            </a:extLst>
          </p:cNvPr>
          <p:cNvSpPr txBox="1"/>
          <p:nvPr/>
        </p:nvSpPr>
        <p:spPr>
          <a:xfrm>
            <a:off x="1772425" y="4958264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72425" y="3967525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72425" y="2976786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72424" y="1986047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024649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23F4BF-D194-2B9F-79C3-83416F57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/>
              <a:t>Was kennt ihr bisher, um Zustände zu speichern?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 </a:t>
            </a:r>
            <a:r>
              <a:rPr lang="de-DE" sz="1800" dirty="0" err="1"/>
              <a:t>useState</a:t>
            </a:r>
            <a:r>
              <a:rPr lang="de-DE" sz="1800" dirty="0"/>
              <a:t>-Hook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rgbClr val="5E42F5"/>
              </a:buClr>
            </a:pPr>
            <a:r>
              <a:rPr lang="de-DE" sz="2200" b="1" dirty="0"/>
              <a:t>Das Problem dabei: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 err="1"/>
              <a:t>useState</a:t>
            </a:r>
            <a:r>
              <a:rPr lang="de-DE" sz="1800" dirty="0"/>
              <a:t> speichert den Wert pro Komponente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um auf einen Wert über mehrere Komponenten </a:t>
            </a:r>
            <a:br>
              <a:rPr lang="de-DE" sz="1800" dirty="0"/>
            </a:br>
            <a:r>
              <a:rPr lang="de-DE" sz="1800" dirty="0"/>
              <a:t>hinweg zugreifen zu können müssen </a:t>
            </a:r>
            <a:r>
              <a:rPr lang="de-DE" sz="1800" dirty="0" err="1"/>
              <a:t>props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durchgereicht werden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E17D4-0F78-FFEF-39BB-1BEBE7E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brauchen wir ein Global State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00F64-51FD-F028-F31F-67D1D58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743" y="2832749"/>
            <a:ext cx="5431972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function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PokemonTabContent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>
              <a:solidFill>
                <a:srgbClr val="CC7832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254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42FC5-C576-34B1-08C8-767080A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72" y="805632"/>
            <a:ext cx="5257800" cy="444547"/>
          </a:xfrm>
        </p:spPr>
        <p:txBody>
          <a:bodyPr>
            <a:normAutofit fontScale="77500" lnSpcReduction="20000"/>
          </a:bodyPr>
          <a:lstStyle/>
          <a:p>
            <a:pPr marL="817180" lvl="1" indent="-457200">
              <a:buFont typeface="Wingdings" panose="05000000000000000000" pitchFamily="2" charset="2"/>
              <a:buChar char="Ø"/>
            </a:pPr>
            <a:r>
              <a:rPr lang="de-DE" dirty="0"/>
              <a:t>Die Lösung ohne </a:t>
            </a:r>
            <a:r>
              <a:rPr lang="de-DE" dirty="0" err="1"/>
              <a:t>Prop</a:t>
            </a:r>
            <a:r>
              <a:rPr lang="de-DE" dirty="0"/>
              <a:t>-Kaskaden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5BDEC-46B1-B14C-8602-641C9B1A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BE2A6-7CE7-9F3B-F49C-1960DE096B39}"/>
              </a:ext>
            </a:extLst>
          </p:cNvPr>
          <p:cNvSpPr/>
          <p:nvPr/>
        </p:nvSpPr>
        <p:spPr>
          <a:xfrm>
            <a:off x="838200" y="1575252"/>
            <a:ext cx="6060142" cy="447711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C68B4-DE49-6497-042A-9A3567408BC0}"/>
              </a:ext>
            </a:extLst>
          </p:cNvPr>
          <p:cNvSpPr/>
          <p:nvPr/>
        </p:nvSpPr>
        <p:spPr>
          <a:xfrm>
            <a:off x="1334782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9BE-C30F-E69F-C304-14ED32607663}"/>
              </a:ext>
            </a:extLst>
          </p:cNvPr>
          <p:cNvSpPr/>
          <p:nvPr/>
        </p:nvSpPr>
        <p:spPr>
          <a:xfrm>
            <a:off x="990601" y="2656114"/>
            <a:ext cx="4408714" cy="3173185"/>
          </a:xfrm>
          <a:prstGeom prst="rect">
            <a:avLst/>
          </a:prstGeom>
          <a:noFill/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 err="1"/>
              <a:t>ContextProvider</a:t>
            </a:r>
            <a:endParaRPr lang="de-DE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FE1F5-99B1-D9F1-2351-7ED2D338EB5A}"/>
              </a:ext>
            </a:extLst>
          </p:cNvPr>
          <p:cNvSpPr/>
          <p:nvPr/>
        </p:nvSpPr>
        <p:spPr>
          <a:xfrm>
            <a:off x="4191000" y="2252279"/>
            <a:ext cx="1905000" cy="1100522"/>
          </a:xfrm>
          <a:prstGeom prst="rect">
            <a:avLst/>
          </a:prstGeom>
          <a:solidFill>
            <a:srgbClr val="FFC66D"/>
          </a:solidFill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Context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2045-12C3-702C-F3DD-B5DCA8EEF8C6}"/>
              </a:ext>
            </a:extLst>
          </p:cNvPr>
          <p:cNvSpPr/>
          <p:nvPr/>
        </p:nvSpPr>
        <p:spPr>
          <a:xfrm>
            <a:off x="3511923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C8EA2-DBF0-5CA9-FEAE-A1144F5E6876}"/>
              </a:ext>
            </a:extLst>
          </p:cNvPr>
          <p:cNvSpPr txBox="1"/>
          <p:nvPr/>
        </p:nvSpPr>
        <p:spPr>
          <a:xfrm>
            <a:off x="7260771" y="5683035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kann auch mehrere Kontexte geben</a:t>
            </a:r>
          </a:p>
        </p:txBody>
      </p:sp>
    </p:spTree>
    <p:extLst>
      <p:ext uri="{BB962C8B-B14F-4D97-AF65-F5344CB8AC3E}">
        <p14:creationId xmlns:p14="http://schemas.microsoft.com/office/powerpoint/2010/main" val="32727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Projektvorstellung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52AF7AE-6D28-5F74-4840-4E93E33D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6" y="1113865"/>
            <a:ext cx="4630270" cy="4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761515" y="1690688"/>
            <a:ext cx="40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Typsicher durch Interface, geht aber auch ohne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B58D4-BDC5-8020-C719-7246B07EA927}"/>
              </a:ext>
            </a:extLst>
          </p:cNvPr>
          <p:cNvSpPr txBox="1"/>
          <p:nvPr/>
        </p:nvSpPr>
        <p:spPr>
          <a:xfrm>
            <a:off x="838200" y="14089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834736-E17A-B25C-A500-B6961B52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92116"/>
            <a:ext cx="683622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React.SetStateAction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false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'light'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|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25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ContextProvider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05058" y="1641511"/>
            <a:ext cx="410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Anstatt </a:t>
            </a:r>
            <a:r>
              <a:rPr lang="de-DE" dirty="0" err="1"/>
              <a:t>useState</a:t>
            </a:r>
            <a:r>
              <a:rPr lang="de-DE" dirty="0"/>
              <a:t> kann auch ein </a:t>
            </a:r>
            <a:r>
              <a:rPr lang="de-DE" dirty="0" err="1"/>
              <a:t>CustomHook</a:t>
            </a:r>
            <a:r>
              <a:rPr lang="de-DE" dirty="0"/>
              <a:t> benutzt werden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elegant komplexe Logik auslagern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8BE6B-4D88-3A00-C8F9-6DA8357F7B0A}"/>
              </a:ext>
            </a:extLst>
          </p:cNvPr>
          <p:cNvSpPr txBox="1"/>
          <p:nvPr/>
        </p:nvSpPr>
        <p:spPr>
          <a:xfrm>
            <a:off x="838200" y="1441456"/>
            <a:ext cx="296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AppContextProvider.tsx</a:t>
            </a:r>
            <a:endParaRPr lang="de-DE" sz="2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AA555F-CEA3-4FBB-BD31-208FF30ED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3446"/>
            <a:ext cx="655319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value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57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Provider können ineinander geschachtelt werden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2BF925-D0E6-107F-F248-160B8E46B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81156"/>
            <a:ext cx="508362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AppContextProvider.tsx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920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E42F5"/>
              </a:buClr>
            </a:pPr>
            <a:r>
              <a:rPr lang="de-DE" dirty="0"/>
              <a:t>Noch besser: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handleThemeToggle</a:t>
            </a:r>
            <a:r>
              <a:rPr lang="de-DE" dirty="0"/>
              <a:t> in </a:t>
            </a:r>
            <a:r>
              <a:rPr lang="de-DE" dirty="0" err="1"/>
              <a:t>Context</a:t>
            </a:r>
            <a:r>
              <a:rPr lang="de-DE" dirty="0"/>
              <a:t> auslagern, statt generell </a:t>
            </a:r>
            <a:r>
              <a:rPr lang="de-DE" dirty="0" err="1"/>
              <a:t>setState</a:t>
            </a:r>
            <a:r>
              <a:rPr lang="de-DE" dirty="0"/>
              <a:t> zu benutzen</a:t>
            </a:r>
          </a:p>
          <a:p>
            <a:pPr lvl="1">
              <a:buClr>
                <a:srgbClr val="5E42F5"/>
              </a:buClr>
            </a:pP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E2BB-1E26-A890-28BF-889C7A4EC343}"/>
              </a:ext>
            </a:extLst>
          </p:cNvPr>
          <p:cNvSpPr txBox="1"/>
          <p:nvPr/>
        </p:nvSpPr>
        <p:spPr>
          <a:xfrm>
            <a:off x="838200" y="1351666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683EB1-CDEB-3C22-EC65-717506CD8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460"/>
            <a:ext cx="584563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‘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…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=== ‘light‘ ?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dark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 : ‘light‘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58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1817F-C2DF-1F3D-3953-E3236AFF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Spezielle </a:t>
            </a:r>
            <a:r>
              <a:rPr lang="de-DE" sz="2200" dirty="0" err="1"/>
              <a:t>Context</a:t>
            </a:r>
            <a:r>
              <a:rPr lang="de-DE" sz="2200" dirty="0"/>
              <a:t>-API für </a:t>
            </a:r>
            <a:r>
              <a:rPr lang="de-DE" sz="2200"/>
              <a:t>komplexere Anwendungsfälle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Single Source </a:t>
            </a:r>
            <a:r>
              <a:rPr lang="de-DE" sz="2200" dirty="0" err="1"/>
              <a:t>of</a:t>
            </a:r>
            <a:r>
              <a:rPr lang="de-DE" sz="2200" dirty="0"/>
              <a:t> Truth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Übersichtlich durch fachliche Aufteilung in Slices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Mehr Funktionalität durch </a:t>
            </a:r>
            <a:r>
              <a:rPr lang="de-DE" sz="2200" dirty="0" err="1"/>
              <a:t>Reducer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Kompatibel mit vielen weiteren </a:t>
            </a:r>
            <a:r>
              <a:rPr lang="de-DE" sz="2200" dirty="0" err="1"/>
              <a:t>Redux</a:t>
            </a:r>
            <a:r>
              <a:rPr lang="de-DE" sz="2200" dirty="0"/>
              <a:t>-Tools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99F37-5CF5-1D80-7CF0-F1B486B0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553856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74E941-C65F-5D09-FF5F-319EEC21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E4EC5-80FE-D70D-8A4C-540D502ABD39}"/>
              </a:ext>
            </a:extLst>
          </p:cNvPr>
          <p:cNvSpPr txBox="1"/>
          <p:nvPr/>
        </p:nvSpPr>
        <p:spPr>
          <a:xfrm>
            <a:off x="838200" y="6123543"/>
            <a:ext cx="754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https://redux.js.org/tutorials/fundamentals/part-2-concepts-data-flow</a:t>
            </a:r>
          </a:p>
        </p:txBody>
      </p:sp>
      <p:pic>
        <p:nvPicPr>
          <p:cNvPr id="8" name="Content Placeholder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D91CE41-A16D-33A9-2BC4-FEB0992EA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943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133574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store.ts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1AA00D1-868D-921D-9F8E-F5EA3BD4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4728"/>
            <a:ext cx="6248400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//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Infer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and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types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itself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ReturnType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getState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58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Reducer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userSlice.ts</a:t>
            </a:r>
            <a:endParaRPr lang="de-DE" sz="20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464BE4-08B5-DAFC-E0AB-D058C0EC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285" y="1833887"/>
            <a:ext cx="316774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loading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failed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7FFD7F1-CB3D-D786-5B4F-CB231A47C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43" y="1833887"/>
            <a:ext cx="6558643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‘;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…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action.payload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.actions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C101D2-B91C-D204-9809-234FDA89288A}"/>
              </a:ext>
            </a:extLst>
          </p:cNvPr>
          <p:cNvCxnSpPr>
            <a:cxnSpLocks/>
          </p:cNvCxnSpPr>
          <p:nvPr/>
        </p:nvCxnSpPr>
        <p:spPr>
          <a:xfrm flipH="1">
            <a:off x="1317171" y="2688772"/>
            <a:ext cx="722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77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BEF382-DB8E-FCBC-09AC-BEE1080D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43" y="1967984"/>
            <a:ext cx="3227614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Provider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&lt;Provider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&lt;/Provider&gt;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5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0915B7E-36F7-2D11-0261-1D1BD438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14" y="1781027"/>
            <a:ext cx="4669972" cy="41774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!==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2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4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Login Request &amp; Jwt Storage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AB1F0E-F637-2601-3B70-0E56F179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14" y="1690688"/>
            <a:ext cx="10120386" cy="43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Persisting State - Local Storage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2A3791E-6742-B043-6D0F-BA401780D0A0}"/>
              </a:ext>
            </a:extLst>
          </p:cNvPr>
          <p:cNvSpPr txBox="1">
            <a:spLocks/>
          </p:cNvSpPr>
          <p:nvPr/>
        </p:nvSpPr>
        <p:spPr>
          <a:xfrm>
            <a:off x="838200" y="1472973"/>
            <a:ext cx="8036356" cy="4802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2.1: 	add </a:t>
            </a:r>
            <a:r>
              <a:rPr lang="en-US" sz="1800" dirty="0" err="1"/>
              <a:t>loginReducer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store.ts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2.2: 	Save </a:t>
            </a:r>
            <a:r>
              <a:rPr lang="en-US" sz="1800" dirty="0" err="1"/>
              <a:t>Jwt</a:t>
            </a:r>
            <a:r>
              <a:rPr lang="en-US" sz="1800" dirty="0"/>
              <a:t> to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2.3: 	Remove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2.4: 	export actions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2.5: 	dispatch </a:t>
            </a:r>
            <a:r>
              <a:rPr lang="en-US" sz="1800" dirty="0" err="1"/>
              <a:t>setLoggedIn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LoginPage.tsx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2.6: 	dispatch </a:t>
            </a:r>
            <a:r>
              <a:rPr lang="en-US" sz="1800" dirty="0" err="1"/>
              <a:t>setLoggedOut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UserMenu.tsx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2.7: 	Use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LoginSlice</a:t>
            </a:r>
            <a:r>
              <a:rPr lang="en-US" sz="1800" dirty="0"/>
              <a:t> to redirect to </a:t>
            </a:r>
            <a:r>
              <a:rPr lang="en-US" sz="1800" dirty="0" err="1"/>
              <a:t>MenuPage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LoginRoute.ts</a:t>
            </a:r>
            <a:endParaRPr lang="en-US" sz="1400" dirty="0"/>
          </a:p>
          <a:p>
            <a:pPr lvl="1" indent="0" defTabSz="914400">
              <a:buClr>
                <a:srgbClr val="5E42F5"/>
              </a:buClr>
              <a:buNone/>
              <a:defRPr/>
            </a:pPr>
            <a:endParaRPr lang="en-US" sz="1400" dirty="0"/>
          </a:p>
          <a:p>
            <a:pPr marL="457200" indent="-457200" defTabSz="914400">
              <a:buClr>
                <a:srgbClr val="5E42F5"/>
              </a:buClr>
              <a:defRPr/>
            </a:pPr>
            <a:r>
              <a:rPr lang="de-DE" sz="1800" u="sng" dirty="0"/>
              <a:t>Zusatzaufgabe</a:t>
            </a:r>
            <a:r>
              <a:rPr lang="de-DE" sz="1800" dirty="0"/>
              <a:t>: Baue eine </a:t>
            </a:r>
            <a:r>
              <a:rPr lang="de-DE" sz="1800" dirty="0" err="1"/>
              <a:t>useLoginSelector</a:t>
            </a:r>
            <a:r>
              <a:rPr lang="de-DE" sz="1800" dirty="0"/>
              <a:t> </a:t>
            </a:r>
            <a:r>
              <a:rPr lang="de-DE" sz="1800" dirty="0" err="1"/>
              <a:t>Function</a:t>
            </a:r>
            <a:r>
              <a:rPr lang="de-DE" sz="1800" dirty="0"/>
              <a:t> im </a:t>
            </a:r>
            <a:r>
              <a:rPr lang="de-DE" sz="1800" dirty="0" err="1"/>
              <a:t>loginSlice</a:t>
            </a:r>
            <a:r>
              <a:rPr lang="de-DE" sz="1800" dirty="0"/>
              <a:t> um in der </a:t>
            </a:r>
            <a:r>
              <a:rPr lang="de-DE" sz="1800" dirty="0" err="1"/>
              <a:t>LoginRoute</a:t>
            </a:r>
            <a:r>
              <a:rPr lang="de-DE" sz="1800" dirty="0"/>
              <a:t> einfacher auf den State zugreifen zu können</a:t>
            </a:r>
            <a:endParaRPr lang="en-DE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325684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176160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22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36259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13544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62136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850149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630501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F9A7F4-CC63-1AD8-76F5-301600A79D8E}"/>
              </a:ext>
            </a:extLst>
          </p:cNvPr>
          <p:cNvSpPr/>
          <p:nvPr/>
        </p:nvSpPr>
        <p:spPr>
          <a:xfrm>
            <a:off x="6718997" y="5561638"/>
            <a:ext cx="161220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Use Cached</a:t>
            </a:r>
            <a:endParaRPr lang="de-DE" sz="1200" b="1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A34F188-4960-5093-C3DA-222CE556A356}"/>
              </a:ext>
            </a:extLst>
          </p:cNvPr>
          <p:cNvSpPr/>
          <p:nvPr/>
        </p:nvSpPr>
        <p:spPr>
          <a:xfrm>
            <a:off x="6718997" y="4352691"/>
            <a:ext cx="1612203" cy="440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Recompute &amp; Update Cache</a:t>
            </a:r>
            <a:endParaRPr lang="de-DE" sz="1200" b="1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7A72B4F-CAA4-52C2-4B03-1F7BC8A7B5ED}"/>
              </a:ext>
            </a:extLst>
          </p:cNvPr>
          <p:cNvSpPr/>
          <p:nvPr/>
        </p:nvSpPr>
        <p:spPr>
          <a:xfrm>
            <a:off x="8516470" y="5545322"/>
            <a:ext cx="1152755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48EE5C0-6A9C-A583-D9C4-C578A879B00B}"/>
              </a:ext>
            </a:extLst>
          </p:cNvPr>
          <p:cNvSpPr/>
          <p:nvPr/>
        </p:nvSpPr>
        <p:spPr>
          <a:xfrm>
            <a:off x="9800804" y="5597426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Rendered Components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BE1640B-E217-1080-9ED8-59E2D1976E15}"/>
              </a:ext>
            </a:extLst>
          </p:cNvPr>
          <p:cNvSpPr/>
          <p:nvPr/>
        </p:nvSpPr>
        <p:spPr>
          <a:xfrm rot="5400000">
            <a:off x="7254882" y="4930262"/>
            <a:ext cx="540430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52100FD-BA3E-0DE9-BACC-13169D80B769}"/>
              </a:ext>
            </a:extLst>
          </p:cNvPr>
          <p:cNvSpPr/>
          <p:nvPr/>
        </p:nvSpPr>
        <p:spPr>
          <a:xfrm>
            <a:off x="6279776" y="3563158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435D-F087-B9DF-7738-BE1B904E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824" y="1602194"/>
            <a:ext cx="4793694" cy="38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5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07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Component</a:t>
            </a:r>
            <a:r>
              <a:rPr lang="de-DE" dirty="0"/>
              <a:t>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cachedTrainItems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(() =&gt;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404615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cachedTrainItems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E6420-8CA4-4CD9-4AE1-36EE86CEFEA3}"/>
              </a:ext>
            </a:extLst>
          </p:cNvPr>
          <p:cNvSpPr txBox="1"/>
          <p:nvPr/>
        </p:nvSpPr>
        <p:spPr>
          <a:xfrm>
            <a:off x="2443028" y="5850978"/>
            <a:ext cx="633341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3.1 use useMemo to cache the pokemonItems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C287C2-6EF7-B1A2-ADAC-FC58C590FC6F}"/>
              </a:ext>
            </a:extLst>
          </p:cNvPr>
          <p:cNvSpPr txBox="1">
            <a:spLocks/>
          </p:cNvSpPr>
          <p:nvPr/>
        </p:nvSpPr>
        <p:spPr>
          <a:xfrm>
            <a:off x="838345" y="5887468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Aufgabe:</a:t>
            </a:r>
          </a:p>
        </p:txBody>
      </p:sp>
    </p:spTree>
    <p:extLst>
      <p:ext uri="{BB962C8B-B14F-4D97-AF65-F5344CB8AC3E}">
        <p14:creationId xmlns:p14="http://schemas.microsoft.com/office/powerpoint/2010/main" val="2303290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624891" y="3198605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cachedPokemonItems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(</a:t>
            </a:r>
          </a:p>
          <a:p>
            <a:r>
              <a:rPr lang="en-US">
                <a:solidFill>
                  <a:srgbClr val="A9B7C6"/>
                </a:solidFill>
                <a:latin typeface="JetBrains Mono"/>
              </a:rPr>
              <a:t>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((pokemon) =&gt;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="PokemonListItem"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808080"/>
                </a:highlight>
                <a:latin typeface="JetBrains Mono"/>
              </a:rPr>
              <a:t>. . .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624891" y="3186947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>
              <a:solidFill>
                <a:srgbClr val="A8C023"/>
              </a:solidFill>
              <a:effectLst/>
              <a:latin typeface="JetBrai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956187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2816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06190-C5FA-0322-6B0A-FB8EE12351C7}"/>
              </a:ext>
            </a:extLst>
          </p:cNvPr>
          <p:cNvSpPr txBox="1"/>
          <p:nvPr/>
        </p:nvSpPr>
        <p:spPr>
          <a:xfrm>
            <a:off x="773205" y="4619618"/>
            <a:ext cx="700816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Shallow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[colorObject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highlight>
                  <a:srgbClr val="2B2B2B"/>
                </a:highlight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...colorObject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'blue'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274168" y="5593232"/>
            <a:ext cx="501995" cy="4550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6110335"/>
            <a:ext cx="4757584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Use Object spreading to recreate object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1017209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182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AED08-E0BD-D20C-FB85-598D1CEE7FE6}"/>
              </a:ext>
            </a:extLst>
          </p:cNvPr>
          <p:cNvSpPr txBox="1"/>
          <p:nvPr/>
        </p:nvSpPr>
        <p:spPr>
          <a:xfrm>
            <a:off x="838345" y="4380562"/>
            <a:ext cx="686954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ITrain&gt;&gt;({})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D836E-CB7B-4172-BE6C-EAD6566765E8}"/>
              </a:ext>
            </a:extLst>
          </p:cNvPr>
          <p:cNvSpPr txBox="1"/>
          <p:nvPr/>
        </p:nvSpPr>
        <p:spPr>
          <a:xfrm>
            <a:off x="838344" y="4955250"/>
            <a:ext cx="686954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handleUpdateTrain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(train: ITrain)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trainMap.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train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41467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 useRef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990463" y="2682452"/>
            <a:ext cx="976718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 i="1">
              <a:solidFill>
                <a:srgbClr val="A8C023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 enable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8238565" y="3896427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23A4A-450B-6582-41CC-7F2575B7AB0B}"/>
              </a:ext>
            </a:extLst>
          </p:cNvPr>
          <p:cNvSpPr txBox="1"/>
          <p:nvPr/>
        </p:nvSpPr>
        <p:spPr>
          <a:xfrm>
            <a:off x="990463" y="4505213"/>
            <a:ext cx="976718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 enable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3B4128-DE74-25A9-CDF8-76E8BB8FB70A}"/>
              </a:ext>
            </a:extLst>
          </p:cNvPr>
          <p:cNvSpPr txBox="1">
            <a:spLocks/>
          </p:cNvSpPr>
          <p:nvPr/>
        </p:nvSpPr>
        <p:spPr>
          <a:xfrm>
            <a:off x="8238562" y="5442189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</p:spTree>
    <p:extLst>
      <p:ext uri="{BB962C8B-B14F-4D97-AF65-F5344CB8AC3E}">
        <p14:creationId xmlns:p14="http://schemas.microsoft.com/office/powerpoint/2010/main" val="37208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445248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65" y="358896"/>
            <a:ext cx="10515600" cy="1325563"/>
          </a:xfrm>
        </p:spPr>
        <p:txBody>
          <a:bodyPr/>
          <a:lstStyle/>
          <a:p>
            <a:r>
              <a:rPr lang="de-DE"/>
              <a:t>Lösungen useRef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7D2D-C115-C1EF-D6B2-3E8881621C0E}"/>
              </a:ext>
            </a:extLst>
          </p:cNvPr>
          <p:cNvSpPr txBox="1"/>
          <p:nvPr/>
        </p:nvSpPr>
        <p:spPr>
          <a:xfrm>
            <a:off x="1730187" y="182101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IPokemon&gt;&gt;({})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3AED2-A49A-9999-F57E-CBE6E1790105}"/>
              </a:ext>
            </a:extLst>
          </p:cNvPr>
          <p:cNvSpPr txBox="1"/>
          <p:nvPr/>
        </p:nvSpPr>
        <p:spPr>
          <a:xfrm>
            <a:off x="1730187" y="255002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pokemon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ToDo 1.1 Show">
            <a:extLst>
              <a:ext uri="{FF2B5EF4-FFF2-40B4-BE49-F238E27FC236}">
                <a16:creationId xmlns:a16="http://schemas.microsoft.com/office/drawing/2014/main" id="{AA6C0A04-67AA-B6A0-B590-2B1AEB2B2E6D}"/>
              </a:ext>
            </a:extLst>
          </p:cNvPr>
          <p:cNvSpPr txBox="1"/>
          <p:nvPr/>
        </p:nvSpPr>
        <p:spPr>
          <a:xfrm>
            <a:off x="1714497" y="182101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  <a:r>
              <a:rPr lang="en-US" i="1" dirty="0">
                <a:solidFill>
                  <a:srgbClr val="A8C023"/>
                </a:solidFill>
                <a:latin typeface="JetBrains Mono"/>
              </a:rPr>
              <a:t>3.2.1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4" name="ToDo 1.1 Show">
            <a:extLst>
              <a:ext uri="{FF2B5EF4-FFF2-40B4-BE49-F238E27FC236}">
                <a16:creationId xmlns:a16="http://schemas.microsoft.com/office/drawing/2014/main" id="{EEF1E9CF-9269-3AB9-2726-1DE577237EE3}"/>
              </a:ext>
            </a:extLst>
          </p:cNvPr>
          <p:cNvSpPr txBox="1"/>
          <p:nvPr/>
        </p:nvSpPr>
        <p:spPr>
          <a:xfrm>
            <a:off x="1707773" y="254604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AC01E-6AF5-E57D-2106-0EE6219ECE85}"/>
              </a:ext>
            </a:extLst>
          </p:cNvPr>
          <p:cNvSpPr txBox="1"/>
          <p:nvPr/>
        </p:nvSpPr>
        <p:spPr>
          <a:xfrm>
            <a:off x="1715038" y="4390655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resetMap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FD137-C5D9-81E6-B898-99F8484D63D4}"/>
              </a:ext>
            </a:extLst>
          </p:cNvPr>
          <p:cNvSpPr txBox="1"/>
          <p:nvPr/>
        </p:nvSpPr>
        <p:spPr>
          <a:xfrm>
            <a:off x="1714497" y="5156840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registerReset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{(reset) =&gt; { resetMap.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reset</a:t>
            </a:r>
            <a:r>
              <a:rPr 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}}</a:t>
            </a:r>
          </a:p>
        </p:txBody>
      </p:sp>
      <p:sp>
        <p:nvSpPr>
          <p:cNvPr id="21" name="ToDo 1.1 Show">
            <a:extLst>
              <a:ext uri="{FF2B5EF4-FFF2-40B4-BE49-F238E27FC236}">
                <a16:creationId xmlns:a16="http://schemas.microsoft.com/office/drawing/2014/main" id="{F00E372E-A7C0-1DF5-2AE9-A482B68C7BA4}"/>
              </a:ext>
            </a:extLst>
          </p:cNvPr>
          <p:cNvSpPr txBox="1"/>
          <p:nvPr/>
        </p:nvSpPr>
        <p:spPr>
          <a:xfrm>
            <a:off x="1684239" y="4390654"/>
            <a:ext cx="844658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3.3.1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2" name="ToDo 1.1 Show">
            <a:extLst>
              <a:ext uri="{FF2B5EF4-FFF2-40B4-BE49-F238E27FC236}">
                <a16:creationId xmlns:a16="http://schemas.microsoft.com/office/drawing/2014/main" id="{27AEA494-2B64-0B67-D924-1B6CAF484C68}"/>
              </a:ext>
            </a:extLst>
          </p:cNvPr>
          <p:cNvSpPr txBox="1"/>
          <p:nvPr/>
        </p:nvSpPr>
        <p:spPr>
          <a:xfrm>
            <a:off x="1684218" y="5159512"/>
            <a:ext cx="844714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42045-97D9-8994-9F1C-5648B86FD215}"/>
              </a:ext>
            </a:extLst>
          </p:cNvPr>
          <p:cNvSpPr txBox="1"/>
          <p:nvPr/>
        </p:nvSpPr>
        <p:spPr>
          <a:xfrm>
            <a:off x="1736911" y="327505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defaultValue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]?.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|| 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5" name="ToDo 1.1 Show">
            <a:extLst>
              <a:ext uri="{FF2B5EF4-FFF2-40B4-BE49-F238E27FC236}">
                <a16:creationId xmlns:a16="http://schemas.microsoft.com/office/drawing/2014/main" id="{7087DCAB-22AD-D7AA-0C63-D8CDA7663630}"/>
              </a:ext>
            </a:extLst>
          </p:cNvPr>
          <p:cNvSpPr txBox="1"/>
          <p:nvPr/>
        </p:nvSpPr>
        <p:spPr>
          <a:xfrm>
            <a:off x="1714497" y="327107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3.2.3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</p:spTree>
    <p:extLst>
      <p:ext uri="{BB962C8B-B14F-4D97-AF65-F5344CB8AC3E}">
        <p14:creationId xmlns:p14="http://schemas.microsoft.com/office/powerpoint/2010/main" val="289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12515212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624621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B26E-C3C6-F55C-5AAD-86AEC005380E}"/>
              </a:ext>
            </a:extLst>
          </p:cNvPr>
          <p:cNvSpPr txBox="1"/>
          <p:nvPr/>
        </p:nvSpPr>
        <p:spPr>
          <a:xfrm>
            <a:off x="7531982" y="2364686"/>
            <a:ext cx="350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enhancedPokemonApi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pokemonApi.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enhanceEndpoints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addTagTypes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providesTags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postPokemon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invalidatesTags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8996981" y="5521768"/>
            <a:ext cx="199505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enhancedPokemonApi.ts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A62F3C9D-3B5F-6627-17A2-32A84A7BDBFF}"/>
              </a:ext>
            </a:extLst>
          </p:cNvPr>
          <p:cNvSpPr/>
          <p:nvPr/>
        </p:nvSpPr>
        <p:spPr>
          <a:xfrm rot="16200000" flipV="1">
            <a:off x="10436598" y="3641318"/>
            <a:ext cx="1502911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A50E487-923D-601C-BD33-7038415B274F}"/>
              </a:ext>
            </a:extLst>
          </p:cNvPr>
          <p:cNvSpPr txBox="1">
            <a:spLocks/>
          </p:cNvSpPr>
          <p:nvPr/>
        </p:nvSpPr>
        <p:spPr>
          <a:xfrm rot="5400000">
            <a:off x="10707549" y="4018728"/>
            <a:ext cx="1628417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204674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836634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2962190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156BA3-C61B-1C24-A9F7-A031EA9FD5AF}"/>
              </a:ext>
            </a:extLst>
          </p:cNvPr>
          <p:cNvSpPr/>
          <p:nvPr/>
        </p:nvSpPr>
        <p:spPr>
          <a:xfrm>
            <a:off x="9049572" y="1884536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F0A0C-8CF9-443D-C71B-A927DF607FCC}"/>
              </a:ext>
            </a:extLst>
          </p:cNvPr>
          <p:cNvSpPr txBox="1"/>
          <p:nvPr/>
        </p:nvSpPr>
        <p:spPr>
          <a:xfrm>
            <a:off x="9049573" y="2030820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0C47B-8E28-ECC1-4A8B-F4D020F84D33}"/>
              </a:ext>
            </a:extLst>
          </p:cNvPr>
          <p:cNvSpPr/>
          <p:nvPr/>
        </p:nvSpPr>
        <p:spPr>
          <a:xfrm>
            <a:off x="7896428" y="3142017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CD4D3-9BEF-9F8C-74F2-6B2C8E43B652}"/>
              </a:ext>
            </a:extLst>
          </p:cNvPr>
          <p:cNvSpPr txBox="1"/>
          <p:nvPr/>
        </p:nvSpPr>
        <p:spPr>
          <a:xfrm>
            <a:off x="7896429" y="3394952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[0]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F04834-200F-6E7F-2340-8AC791ED539A}"/>
              </a:ext>
            </a:extLst>
          </p:cNvPr>
          <p:cNvSpPr/>
          <p:nvPr/>
        </p:nvSpPr>
        <p:spPr>
          <a:xfrm>
            <a:off x="10129648" y="315306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EB846-8483-985D-B31B-92D925E711CA}"/>
              </a:ext>
            </a:extLst>
          </p:cNvPr>
          <p:cNvSpPr txBox="1"/>
          <p:nvPr/>
        </p:nvSpPr>
        <p:spPr>
          <a:xfrm>
            <a:off x="10129649" y="3405997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B30C7D-A235-5593-F8C6-510C8CEC4D4C}"/>
              </a:ext>
            </a:extLst>
          </p:cNvPr>
          <p:cNvSpPr/>
          <p:nvPr/>
        </p:nvSpPr>
        <p:spPr>
          <a:xfrm>
            <a:off x="7416818" y="466289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D455-8889-5321-8238-C5D2042FC2E9}"/>
              </a:ext>
            </a:extLst>
          </p:cNvPr>
          <p:cNvSpPr txBox="1"/>
          <p:nvPr/>
        </p:nvSpPr>
        <p:spPr>
          <a:xfrm>
            <a:off x="7416819" y="4825678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B04626-2519-32A7-D95C-88883386B65A}"/>
              </a:ext>
            </a:extLst>
          </p:cNvPr>
          <p:cNvSpPr/>
          <p:nvPr/>
        </p:nvSpPr>
        <p:spPr>
          <a:xfrm>
            <a:off x="8376041" y="4669894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59290-2656-1900-59AE-4400710D5709}"/>
              </a:ext>
            </a:extLst>
          </p:cNvPr>
          <p:cNvSpPr txBox="1"/>
          <p:nvPr/>
        </p:nvSpPr>
        <p:spPr>
          <a:xfrm>
            <a:off x="8376041" y="4824595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red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B69BF3-2959-6604-40B6-061213F38D4C}"/>
              </a:ext>
            </a:extLst>
          </p:cNvPr>
          <p:cNvSpPr/>
          <p:nvPr/>
        </p:nvSpPr>
        <p:spPr>
          <a:xfrm>
            <a:off x="9643784" y="4667396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A73CA-4B53-F202-3C3C-06F42D4F3E44}"/>
              </a:ext>
            </a:extLst>
          </p:cNvPr>
          <p:cNvSpPr txBox="1"/>
          <p:nvPr/>
        </p:nvSpPr>
        <p:spPr>
          <a:xfrm>
            <a:off x="9643785" y="4830182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8C7A7-160F-F784-25A6-8F7D10FE164C}"/>
              </a:ext>
            </a:extLst>
          </p:cNvPr>
          <p:cNvSpPr/>
          <p:nvPr/>
        </p:nvSpPr>
        <p:spPr>
          <a:xfrm>
            <a:off x="10603007" y="4674398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3B630-2ADE-8899-C477-086A6C10DDF0}"/>
              </a:ext>
            </a:extLst>
          </p:cNvPr>
          <p:cNvSpPr txBox="1"/>
          <p:nvPr/>
        </p:nvSpPr>
        <p:spPr>
          <a:xfrm>
            <a:off x="10603007" y="4829099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blue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68966-BCDB-BA00-AFB5-340543B21427}"/>
              </a:ext>
            </a:extLst>
          </p:cNvPr>
          <p:cNvSpPr/>
          <p:nvPr/>
        </p:nvSpPr>
        <p:spPr>
          <a:xfrm rot="7902096">
            <a:off x="8579810" y="2800079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61FDDF-2E19-54C1-80C9-E01956E0AE5D}"/>
              </a:ext>
            </a:extLst>
          </p:cNvPr>
          <p:cNvSpPr/>
          <p:nvPr/>
        </p:nvSpPr>
        <p:spPr>
          <a:xfrm rot="2700000">
            <a:off x="9762234" y="2805675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6C0A05D-8E42-75BE-0045-1A8CE6AC8DA0}"/>
              </a:ext>
            </a:extLst>
          </p:cNvPr>
          <p:cNvSpPr/>
          <p:nvPr/>
        </p:nvSpPr>
        <p:spPr>
          <a:xfrm rot="6710096">
            <a:off x="7683840" y="4199071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E0A9CA1-E5E3-6C5B-D809-D0A05F20C8CC}"/>
              </a:ext>
            </a:extLst>
          </p:cNvPr>
          <p:cNvSpPr/>
          <p:nvPr/>
        </p:nvSpPr>
        <p:spPr>
          <a:xfrm rot="4114798">
            <a:off x="8345676" y="4199071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F49578-B1B9-DC2F-9905-E5047E58F606}"/>
              </a:ext>
            </a:extLst>
          </p:cNvPr>
          <p:cNvSpPr/>
          <p:nvPr/>
        </p:nvSpPr>
        <p:spPr>
          <a:xfrm rot="6710096">
            <a:off x="9950789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BB46F45-7F76-22CF-69F2-B09C83FB2D57}"/>
              </a:ext>
            </a:extLst>
          </p:cNvPr>
          <p:cNvSpPr/>
          <p:nvPr/>
        </p:nvSpPr>
        <p:spPr>
          <a:xfrm rot="4114798">
            <a:off x="10612625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23635-ECB9-94B9-5885-A81C31A68F1E}"/>
              </a:ext>
            </a:extLst>
          </p:cNvPr>
          <p:cNvSpPr txBox="1"/>
          <p:nvPr/>
        </p:nvSpPr>
        <p:spPr>
          <a:xfrm>
            <a:off x="6777019" y="5855459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Wird ‚red‘ auf ‚blue‘ abgeändert so müssen alle Objekte darüber kopiert werden.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DBB553E4-C6C4-1375-7B28-1BD2FE7C5CA4}"/>
              </a:ext>
            </a:extLst>
          </p:cNvPr>
          <p:cNvSpPr/>
          <p:nvPr/>
        </p:nvSpPr>
        <p:spPr>
          <a:xfrm rot="16200000">
            <a:off x="8655318" y="5557532"/>
            <a:ext cx="292532" cy="29038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Virtualized List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React 19</a:t>
            </a:r>
            <a:endParaRPr lang="en-DE" sz="2400"/>
          </a:p>
        </p:txBody>
      </p:sp>
    </p:spTree>
    <p:extLst>
      <p:ext uri="{BB962C8B-B14F-4D97-AF65-F5344CB8AC3E}">
        <p14:creationId xmlns:p14="http://schemas.microsoft.com/office/powerpoint/2010/main" val="3863607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18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6888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19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1A531-FCBF-56CC-F123-974502569A23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Weniger Boilerplate</a:t>
            </a:r>
            <a:endParaRPr lang="en-US" sz="140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Schneller durch React-Compiler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useMemo &amp; useCallback entfallen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Aber Wissen bleibt relevant</a:t>
            </a:r>
          </a:p>
        </p:txBody>
      </p:sp>
    </p:spTree>
    <p:extLst>
      <p:ext uri="{BB962C8B-B14F-4D97-AF65-F5344CB8AC3E}">
        <p14:creationId xmlns:p14="http://schemas.microsoft.com/office/powerpoint/2010/main" val="216905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E3B6A-9830-AFB7-F454-ACA47B10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28" y="2243390"/>
            <a:ext cx="2014780" cy="429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BD973-B772-A391-5E3F-FBB398D51C1C}"/>
              </a:ext>
            </a:extLst>
          </p:cNvPr>
          <p:cNvSpPr txBox="1"/>
          <p:nvPr/>
        </p:nvSpPr>
        <p:spPr>
          <a:xfrm>
            <a:off x="7203260" y="1914827"/>
            <a:ext cx="203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Pokemon Page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AA427-0968-4C7E-9492-B99B7157CF17}"/>
              </a:ext>
            </a:extLst>
          </p:cNvPr>
          <p:cNvSpPr/>
          <p:nvPr/>
        </p:nvSpPr>
        <p:spPr>
          <a:xfrm>
            <a:off x="5605390" y="4162022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Redirect</a:t>
            </a:r>
          </a:p>
        </p:txBody>
      </p:sp>
    </p:spTree>
    <p:extLst>
      <p:ext uri="{BB962C8B-B14F-4D97-AF65-F5344CB8AC3E}">
        <p14:creationId xmlns:p14="http://schemas.microsoft.com/office/powerpoint/2010/main" val="137741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2491"/>
      </p:ext>
    </p:extLst>
  </p:cSld>
  <p:clrMapOvr>
    <a:masterClrMapping/>
  </p:clrMapOvr>
</p:sld>
</file>

<file path=ppt/theme/theme1.xml><?xml version="1.0" encoding="utf-8"?>
<a:theme xmlns:a="http://schemas.openxmlformats.org/drawingml/2006/main" name="AclueDesign">
  <a:themeElements>
    <a:clrScheme name="ACLUE Farben">
      <a:dk1>
        <a:srgbClr val="333333"/>
      </a:dk1>
      <a:lt1>
        <a:sysClr val="window" lastClr="FFFFFF"/>
      </a:lt1>
      <a:dk2>
        <a:srgbClr val="5E42F5"/>
      </a:dk2>
      <a:lt2>
        <a:srgbClr val="FF9664"/>
      </a:lt2>
      <a:accent1>
        <a:srgbClr val="5E42F5"/>
      </a:accent1>
      <a:accent2>
        <a:srgbClr val="FF9664"/>
      </a:accent2>
      <a:accent3>
        <a:srgbClr val="333333"/>
      </a:accent3>
      <a:accent4>
        <a:srgbClr val="FFFFFF"/>
      </a:accent4>
      <a:accent5>
        <a:srgbClr val="FFFFFF"/>
      </a:accent5>
      <a:accent6>
        <a:srgbClr val="FFFFFF"/>
      </a:accent6>
      <a:hlink>
        <a:srgbClr val="5E42F5"/>
      </a:hlink>
      <a:folHlink>
        <a:srgbClr val="FF9664"/>
      </a:folHlink>
    </a:clrScheme>
    <a:fontScheme name="Aclue Schrift">
      <a:majorFont>
        <a:latin typeface="Garet Book"/>
        <a:ea typeface=""/>
        <a:cs typeface=""/>
      </a:majorFont>
      <a:minorFont>
        <a:latin typeface="Gare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lueDesign" id="{5E459569-7D00-4B24-92D2-E3B8DBEDDABE}" vid="{28C871AF-C2F1-4C6A-8131-D6CAF294F47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17B3E0CFB5E54888BF0D653345B0CA" ma:contentTypeVersion="21" ma:contentTypeDescription="Ein neues Dokument erstellen." ma:contentTypeScope="" ma:versionID="26e14a33c480123635dde8b981889a4e">
  <xsd:schema xmlns:xsd="http://www.w3.org/2001/XMLSchema" xmlns:xs="http://www.w3.org/2001/XMLSchema" xmlns:p="http://schemas.microsoft.com/office/2006/metadata/properties" xmlns:ns2="6c5753e0-85cf-46f2-8355-eec33c0b2dc8" xmlns:ns3="90c5ddf0-2617-45ca-952f-f899c8b262d9" targetNamespace="http://schemas.microsoft.com/office/2006/metadata/properties" ma:root="true" ma:fieldsID="6fbe01ff44228ee0259006ae8ab568e6" ns2:_="" ns3:_="">
    <xsd:import namespace="6c5753e0-85cf-46f2-8355-eec33c0b2dc8"/>
    <xsd:import namespace="90c5ddf0-2617-45ca-952f-f899c8b26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753e0-85cf-46f2-8355-eec33c0b2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edd5bf9-e80a-45b0-b2ea-09a9f8206c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tatus Unterschrift" ma:internalName="Status_x0020_Unterschrift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5ddf0-2617-45ca-952f-f899c8b26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7a8c493-3ad7-4967-8cd1-ca8dcc6fdaca}" ma:internalName="TaxCatchAll" ma:showField="CatchAllData" ma:web="90c5ddf0-2617-45ca-952f-f899c8b262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c5753e0-85cf-46f2-8355-eec33c0b2dc8" xsi:nil="true"/>
    <TaxCatchAll xmlns="90c5ddf0-2617-45ca-952f-f899c8b262d9" xsi:nil="true"/>
    <lcf76f155ced4ddcb4097134ff3c332f xmlns="6c5753e0-85cf-46f2-8355-eec33c0b2dc8">
      <Terms xmlns="http://schemas.microsoft.com/office/infopath/2007/PartnerControls"/>
    </lcf76f155ced4ddcb4097134ff3c332f>
    <SharedWithUsers xmlns="90c5ddf0-2617-45ca-952f-f899c8b262d9">
      <UserInfo>
        <DisplayName>Marius Hensch</DisplayName>
        <AccountId>13</AccountId>
        <AccountType/>
      </UserInfo>
      <UserInfo>
        <DisplayName>Jonas Keßler</DisplayName>
        <AccountId>28</AccountId>
        <AccountType/>
      </UserInfo>
      <UserInfo>
        <DisplayName>Malte Geßner</DisplayName>
        <AccountId>30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3744DCA-FB26-43F5-AB96-84AB7740A1C7}">
  <ds:schemaRefs>
    <ds:schemaRef ds:uri="6c5753e0-85cf-46f2-8355-eec33c0b2dc8"/>
    <ds:schemaRef ds:uri="90c5ddf0-2617-45ca-952f-f899c8b26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FAF670-841C-45BF-AD8F-06FD58B65F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FCC383-1CAD-4E67-95BE-7666A585A00B}">
  <ds:schemaRefs>
    <ds:schemaRef ds:uri="6c5753e0-85cf-46f2-8355-eec33c0b2dc8"/>
    <ds:schemaRef ds:uri="90c5ddf0-2617-45ca-952f-f899c8b262d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AclueDesign</Template>
  <TotalTime>25</TotalTime>
  <Words>4725</Words>
  <Application>Microsoft Office PowerPoint</Application>
  <PresentationFormat>Widescreen</PresentationFormat>
  <Paragraphs>540</Paragraphs>
  <Slides>79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Arial Unicode MS</vt:lpstr>
      <vt:lpstr>Calibri</vt:lpstr>
      <vt:lpstr>Garet Book</vt:lpstr>
      <vt:lpstr>Garet Heavy</vt:lpstr>
      <vt:lpstr>JetBrains Mono</vt:lpstr>
      <vt:lpstr>Wingdings</vt:lpstr>
      <vt:lpstr>AclueDesign</vt:lpstr>
      <vt:lpstr>React advanced</vt:lpstr>
      <vt:lpstr>PowerPoint Presentation</vt:lpstr>
      <vt:lpstr>Agenda</vt:lpstr>
      <vt:lpstr>Projektvorstellung</vt:lpstr>
      <vt:lpstr>PowerPoint Presentation</vt:lpstr>
      <vt:lpstr>PowerPoint Presentation</vt:lpstr>
      <vt:lpstr>PowerPoint Presentation</vt:lpstr>
      <vt:lpstr>PowerPoint Presentation</vt:lpstr>
      <vt:lpstr>Architecture</vt:lpstr>
      <vt:lpstr>Architecture</vt:lpstr>
      <vt:lpstr>Was macht Entwickler advanced in react? </vt:lpstr>
      <vt:lpstr>Was macht Entwickler advanced in react? </vt:lpstr>
      <vt:lpstr>Css-Modules vs Styled-Components</vt:lpstr>
      <vt:lpstr>Wofür brauchen wir styling?</vt:lpstr>
      <vt:lpstr>CSS-Modules</vt:lpstr>
      <vt:lpstr>Inline SX-Styling mit MUI</vt:lpstr>
      <vt:lpstr>styled components with MUI</vt:lpstr>
      <vt:lpstr>PowerPoint Presentation</vt:lpstr>
      <vt:lpstr>Api-Generierung</vt:lpstr>
      <vt:lpstr> Was ist eine Api?</vt:lpstr>
      <vt:lpstr> Was ist eine Api?</vt:lpstr>
      <vt:lpstr> Was ist eine Api?</vt:lpstr>
      <vt:lpstr>Rule of </vt:lpstr>
      <vt:lpstr>Wie wird eine Api erstellt?</vt:lpstr>
      <vt:lpstr>Wie wird eine Api erstellt?</vt:lpstr>
      <vt:lpstr>Wie wird eine Api erstellt?</vt:lpstr>
      <vt:lpstr>Wie wird eine Api erstellt?</vt:lpstr>
      <vt:lpstr>Wie wird eine Api erstellt?</vt:lpstr>
      <vt:lpstr>Wie wird unsere Api generiert?</vt:lpstr>
      <vt:lpstr>Wie wird unsere Api generiert?</vt:lpstr>
      <vt:lpstr>Api-Generierung mit</vt:lpstr>
      <vt:lpstr>Api-Generierung mit</vt:lpstr>
      <vt:lpstr>Api-Generierung mit</vt:lpstr>
      <vt:lpstr>Api-Generierung mit</vt:lpstr>
      <vt:lpstr>Aufgaben</vt:lpstr>
      <vt:lpstr>Lösungen</vt:lpstr>
      <vt:lpstr>Global State</vt:lpstr>
      <vt:lpstr>Wozu brauchen wir ein Global State</vt:lpstr>
      <vt:lpstr>Context API</vt:lpstr>
      <vt:lpstr>Context API – Context</vt:lpstr>
      <vt:lpstr>Context API – ContextProvider</vt:lpstr>
      <vt:lpstr>Context API – App</vt:lpstr>
      <vt:lpstr>Context API – Component</vt:lpstr>
      <vt:lpstr>Redux State Management</vt:lpstr>
      <vt:lpstr>Redux State Management - Components</vt:lpstr>
      <vt:lpstr>Redux State Management - Store</vt:lpstr>
      <vt:lpstr>Redux State Management - Reducer</vt:lpstr>
      <vt:lpstr>Redux State Management - App</vt:lpstr>
      <vt:lpstr>Redux State Management - Component</vt:lpstr>
      <vt:lpstr>Login Request &amp; Jwt Storage</vt:lpstr>
      <vt:lpstr>Persisting State - Local Storage</vt:lpstr>
      <vt:lpstr>React Hooks</vt:lpstr>
      <vt:lpstr>Pitfall – Object in Dependencies</vt:lpstr>
      <vt:lpstr>Pitfall – Object in Dependencies</vt:lpstr>
      <vt:lpstr>Pitfall – Object in Dependencies</vt:lpstr>
      <vt:lpstr>Pitfall – Object in Dependencies</vt:lpstr>
      <vt:lpstr>React Hooks</vt:lpstr>
      <vt:lpstr>React Hooks</vt:lpstr>
      <vt:lpstr>React Hooks</vt:lpstr>
      <vt:lpstr>Component Caching</vt:lpstr>
      <vt:lpstr>Component Caching</vt:lpstr>
      <vt:lpstr>Component Caching</vt:lpstr>
      <vt:lpstr>Lösungen</vt:lpstr>
      <vt:lpstr>Pitfall –Nested Object in useState</vt:lpstr>
      <vt:lpstr>Pitfall –Nested Object in useState</vt:lpstr>
      <vt:lpstr>Pitfall –Nested Object in useState</vt:lpstr>
      <vt:lpstr>React Hooks</vt:lpstr>
      <vt:lpstr>React Hooks</vt:lpstr>
      <vt:lpstr>Aufgaben useRef</vt:lpstr>
      <vt:lpstr>Lösungen useRef</vt:lpstr>
      <vt:lpstr>Invalidation Tags</vt:lpstr>
      <vt:lpstr>Invalidation Tags</vt:lpstr>
      <vt:lpstr>Invalidation Tags</vt:lpstr>
      <vt:lpstr>Pitfall –Nested Object in useState</vt:lpstr>
      <vt:lpstr>Pitfall –Nested Object in useState</vt:lpstr>
      <vt:lpstr>Pitfall –Nested Object in useState</vt:lpstr>
      <vt:lpstr>Ausblick</vt:lpstr>
      <vt:lpstr>Virtualized List</vt:lpstr>
      <vt:lpstr>React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Sarah Dörr</dc:creator>
  <cp:lastModifiedBy>Tim Fehrmann</cp:lastModifiedBy>
  <cp:revision>151</cp:revision>
  <dcterms:created xsi:type="dcterms:W3CDTF">2024-02-21T13:17:56Z</dcterms:created>
  <dcterms:modified xsi:type="dcterms:W3CDTF">2024-06-12T07:46:17Z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0x0101005C17B3E0CFB5E54888BF0D653345B0CA</vt:lpwstr>
  </property>
  <property fmtid="{D5CDD505-2E9C-101B-9397-08002B2CF9AE}" pid="3" name="MediaServiceImageTags">
    <vt:lpwstr/>
  </property>
</Properties>
</file>